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Libre Baskerville" panose="02000000000000000000" pitchFamily="2" charset="0"/>
      <p:regular r:id="rId14"/>
    </p:embeddedFont>
    <p:embeddedFont>
      <p:font typeface="Open Sans" panose="020B0606030504020204" pitchFamily="34" charset="0"/>
      <p:regular r:id="rId15"/>
      <p:bold r:id="rId16"/>
    </p:embeddedFont>
    <p:embeddedFont>
      <p:font typeface="Open Sans Bold" panose="020B0806030504020204" charset="0"/>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8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742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7E5A4-D43D-70AD-9B1F-73EFC9BBE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7819A-5E14-F486-A15A-F160183A09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6A117E-2801-0FA2-20E7-928EBC83E6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D6AFAC-06FD-E2DC-1992-874FB4DA4E44}"/>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008560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11204"/>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Sentiment and Time Series Analysis for Stock Market Prediction</a:t>
            </a:r>
            <a:endParaRPr lang="en-US" sz="4450" dirty="0"/>
          </a:p>
        </p:txBody>
      </p:sp>
      <p:sp>
        <p:nvSpPr>
          <p:cNvPr id="4" name="Text 1"/>
          <p:cNvSpPr/>
          <p:nvPr/>
        </p:nvSpPr>
        <p:spPr>
          <a:xfrm>
            <a:off x="6280190" y="447770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This presentation explores how ML can be leveraged to empower investment decisions by using sentiment analysis and time series forecasting.</a:t>
            </a:r>
            <a:endParaRPr lang="en-US" sz="1750" dirty="0"/>
          </a:p>
        </p:txBody>
      </p:sp>
      <p:sp>
        <p:nvSpPr>
          <p:cNvPr id="7" name="Text 4"/>
          <p:cNvSpPr/>
          <p:nvPr/>
        </p:nvSpPr>
        <p:spPr>
          <a:xfrm>
            <a:off x="6280190" y="5821561"/>
            <a:ext cx="3156887" cy="396835"/>
          </a:xfrm>
          <a:prstGeom prst="rect">
            <a:avLst/>
          </a:prstGeom>
          <a:noFill/>
          <a:ln/>
        </p:spPr>
        <p:txBody>
          <a:bodyPr wrap="none" lIns="0" tIns="0" rIns="0" bIns="0" rtlCol="0" anchor="t"/>
          <a:lstStyle/>
          <a:p>
            <a:pPr marL="0" indent="0" algn="l">
              <a:lnSpc>
                <a:spcPts val="3100"/>
              </a:lnSpc>
              <a:buNone/>
            </a:pPr>
            <a:r>
              <a:rPr lang="en-US" sz="2200" b="1" dirty="0">
                <a:solidFill>
                  <a:srgbClr val="49495A"/>
                </a:solidFill>
                <a:latin typeface="Open Sans Bold" pitchFamily="34" charset="0"/>
                <a:ea typeface="Open Sans Bold" pitchFamily="34" charset="-122"/>
                <a:cs typeface="Open Sans Bold" pitchFamily="34" charset="-120"/>
              </a:rPr>
              <a:t>Presented by Udi Gupta</a:t>
            </a:r>
          </a:p>
          <a:p>
            <a:pPr marL="0" indent="0" algn="l">
              <a:lnSpc>
                <a:spcPts val="3100"/>
              </a:lnSpc>
              <a:buNone/>
            </a:pPr>
            <a:r>
              <a:rPr lang="en-US" sz="2200" b="1" dirty="0">
                <a:solidFill>
                  <a:srgbClr val="49495A"/>
                </a:solidFill>
                <a:latin typeface="Open Sans Bold" pitchFamily="34" charset="0"/>
                <a:ea typeface="Open Sans Bold" pitchFamily="34" charset="-122"/>
                <a:cs typeface="Open Sans Bold" pitchFamily="34" charset="-120"/>
              </a:rPr>
              <a:t>Under the supervision of Mr. Ashish Garg</a:t>
            </a:r>
          </a:p>
        </p:txBody>
      </p:sp>
      <p:pic>
        <p:nvPicPr>
          <p:cNvPr id="9" name="Picture 8">
            <a:extLst>
              <a:ext uri="{FF2B5EF4-FFF2-40B4-BE49-F238E27FC236}">
                <a16:creationId xmlns:a16="http://schemas.microsoft.com/office/drawing/2014/main" id="{3750CF45-581E-E550-765C-E8B887D56FC1}"/>
              </a:ext>
            </a:extLst>
          </p:cNvPr>
          <p:cNvPicPr>
            <a:picLocks noChangeAspect="1"/>
          </p:cNvPicPr>
          <p:nvPr/>
        </p:nvPicPr>
        <p:blipFill>
          <a:blip r:embed="rId4"/>
          <a:srcRect l="65091" t="24439" r="15473" b="66801"/>
          <a:stretch/>
        </p:blipFill>
        <p:spPr>
          <a:xfrm>
            <a:off x="11786838" y="7508755"/>
            <a:ext cx="2843562" cy="7208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08279" y="704791"/>
            <a:ext cx="8404860"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Conclusion and Future Work</a:t>
            </a:r>
            <a:endParaRPr lang="en-US" sz="4450" dirty="0"/>
          </a:p>
        </p:txBody>
      </p:sp>
      <p:sp>
        <p:nvSpPr>
          <p:cNvPr id="3" name="Shape 1"/>
          <p:cNvSpPr/>
          <p:nvPr/>
        </p:nvSpPr>
        <p:spPr>
          <a:xfrm>
            <a:off x="808219" y="1600184"/>
            <a:ext cx="1747412" cy="1669852"/>
          </a:xfrm>
          <a:prstGeom prst="roundRect">
            <a:avLst>
              <a:gd name="adj" fmla="val 2038"/>
            </a:avLst>
          </a:prstGeom>
          <a:solidFill>
            <a:srgbClr val="EAE8F3"/>
          </a:solidFill>
          <a:ln/>
        </p:spPr>
        <p:txBody>
          <a:bodyPr/>
          <a:lstStyle/>
          <a:p>
            <a:endParaRPr lang="en-IN"/>
          </a:p>
        </p:txBody>
      </p:sp>
      <p:sp>
        <p:nvSpPr>
          <p:cNvPr id="4" name="Text 2"/>
          <p:cNvSpPr/>
          <p:nvPr/>
        </p:nvSpPr>
        <p:spPr>
          <a:xfrm>
            <a:off x="1020604" y="2686050"/>
            <a:ext cx="126444" cy="453509"/>
          </a:xfrm>
          <a:prstGeom prst="rect">
            <a:avLst/>
          </a:prstGeom>
          <a:noFill/>
          <a:ln/>
        </p:spPr>
        <p:txBody>
          <a:bodyPr wrap="none" lIns="0" tIns="0" rIns="0" bIns="0" rtlCol="0" anchor="t"/>
          <a:lstStyle/>
          <a:p>
            <a:pPr marL="0" indent="0" algn="ctr">
              <a:lnSpc>
                <a:spcPts val="3550"/>
              </a:lnSpc>
              <a:buNone/>
            </a:pPr>
            <a:r>
              <a:rPr lang="en-US" sz="2200" dirty="0">
                <a:solidFill>
                  <a:srgbClr val="49495A"/>
                </a:solidFill>
                <a:latin typeface="Libre Baskerville" pitchFamily="34" charset="0"/>
                <a:ea typeface="Libre Baskerville" pitchFamily="34" charset="-122"/>
                <a:cs typeface="Libre Baskerville" pitchFamily="34" charset="-120"/>
              </a:rPr>
              <a:t>1</a:t>
            </a:r>
            <a:endParaRPr lang="en-US" sz="2200" dirty="0"/>
          </a:p>
        </p:txBody>
      </p:sp>
      <p:sp>
        <p:nvSpPr>
          <p:cNvPr id="5" name="Text 3"/>
          <p:cNvSpPr/>
          <p:nvPr/>
        </p:nvSpPr>
        <p:spPr>
          <a:xfrm>
            <a:off x="3194328" y="18303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Conclusion</a:t>
            </a:r>
            <a:endParaRPr lang="en-US" sz="2200" dirty="0"/>
          </a:p>
        </p:txBody>
      </p:sp>
      <p:sp>
        <p:nvSpPr>
          <p:cNvPr id="6" name="Text 4"/>
          <p:cNvSpPr/>
          <p:nvPr/>
        </p:nvSpPr>
        <p:spPr>
          <a:xfrm>
            <a:off x="3194328" y="2274421"/>
            <a:ext cx="10415468" cy="725805"/>
          </a:xfrm>
          <a:prstGeom prst="rect">
            <a:avLst/>
          </a:prstGeom>
          <a:noFill/>
          <a:ln/>
        </p:spPr>
        <p:txBody>
          <a:bodyPr wrap="square" lIns="0" tIns="0" rIns="0" bIns="0" rtlCol="0" anchor="t"/>
          <a:lstStyle/>
          <a:p>
            <a:pPr marL="0" indent="0" algn="l">
              <a:lnSpc>
                <a:spcPts val="2850"/>
              </a:lnSpc>
              <a:buNone/>
            </a:pPr>
            <a:r>
              <a:rPr lang="en-US" sz="1750" dirty="0">
                <a:latin typeface="Open Sans" panose="020B0606030504020204" pitchFamily="34" charset="0"/>
                <a:ea typeface="Open Sans" panose="020B0606030504020204" pitchFamily="34" charset="0"/>
                <a:cs typeface="Open Sans" panose="020B0606030504020204" pitchFamily="34" charset="0"/>
              </a:rPr>
              <a:t>Deployment via </a:t>
            </a:r>
            <a:r>
              <a:rPr lang="en-US" sz="1750" dirty="0" err="1">
                <a:latin typeface="Open Sans" panose="020B0606030504020204" pitchFamily="34" charset="0"/>
                <a:ea typeface="Open Sans" panose="020B0606030504020204" pitchFamily="34" charset="0"/>
                <a:cs typeface="Open Sans" panose="020B0606030504020204" pitchFamily="34" charset="0"/>
              </a:rPr>
              <a:t>Streamlit</a:t>
            </a:r>
            <a:r>
              <a:rPr lang="en-US" sz="1750" dirty="0">
                <a:latin typeface="Open Sans" panose="020B0606030504020204" pitchFamily="34" charset="0"/>
                <a:ea typeface="Open Sans" panose="020B0606030504020204" pitchFamily="34" charset="0"/>
                <a:cs typeface="Open Sans" panose="020B0606030504020204" pitchFamily="34" charset="0"/>
              </a:rPr>
              <a:t> enhanced accessibility for users.</a:t>
            </a:r>
          </a:p>
        </p:txBody>
      </p:sp>
      <p:sp>
        <p:nvSpPr>
          <p:cNvPr id="7" name="Shape 5"/>
          <p:cNvSpPr/>
          <p:nvPr/>
        </p:nvSpPr>
        <p:spPr>
          <a:xfrm flipV="1">
            <a:off x="2649415" y="3291229"/>
            <a:ext cx="11073848" cy="45719"/>
          </a:xfrm>
          <a:prstGeom prst="roundRect">
            <a:avLst>
              <a:gd name="adj" fmla="val 223256"/>
            </a:avLst>
          </a:prstGeom>
          <a:solidFill>
            <a:srgbClr val="D0CED9"/>
          </a:solidFill>
          <a:ln/>
        </p:spPr>
        <p:txBody>
          <a:bodyPr/>
          <a:lstStyle/>
          <a:p>
            <a:endParaRPr lang="en-IN"/>
          </a:p>
        </p:txBody>
      </p:sp>
      <p:sp>
        <p:nvSpPr>
          <p:cNvPr id="8" name="Shape 6"/>
          <p:cNvSpPr/>
          <p:nvPr/>
        </p:nvSpPr>
        <p:spPr>
          <a:xfrm>
            <a:off x="808220" y="3496415"/>
            <a:ext cx="3212306" cy="1669852"/>
          </a:xfrm>
          <a:prstGeom prst="roundRect">
            <a:avLst>
              <a:gd name="adj" fmla="val 2038"/>
            </a:avLst>
          </a:prstGeom>
          <a:solidFill>
            <a:srgbClr val="EAE8F3"/>
          </a:solidFill>
          <a:ln/>
        </p:spPr>
        <p:txBody>
          <a:bodyPr/>
          <a:lstStyle/>
          <a:p>
            <a:endParaRPr lang="en-IN"/>
          </a:p>
        </p:txBody>
      </p:sp>
      <p:sp>
        <p:nvSpPr>
          <p:cNvPr id="9" name="Text 7"/>
          <p:cNvSpPr/>
          <p:nvPr/>
        </p:nvSpPr>
        <p:spPr>
          <a:xfrm>
            <a:off x="1020604" y="4469249"/>
            <a:ext cx="174665" cy="453509"/>
          </a:xfrm>
          <a:prstGeom prst="rect">
            <a:avLst/>
          </a:prstGeom>
          <a:noFill/>
          <a:ln/>
        </p:spPr>
        <p:txBody>
          <a:bodyPr wrap="none" lIns="0" tIns="0" rIns="0" bIns="0" rtlCol="0" anchor="t"/>
          <a:lstStyle/>
          <a:p>
            <a:pPr marL="0" indent="0" algn="ctr">
              <a:lnSpc>
                <a:spcPts val="3550"/>
              </a:lnSpc>
              <a:buNone/>
            </a:pPr>
            <a:r>
              <a:rPr lang="en-US" sz="2200" dirty="0">
                <a:solidFill>
                  <a:srgbClr val="49495A"/>
                </a:solidFill>
                <a:latin typeface="Libre Baskerville" pitchFamily="34" charset="0"/>
                <a:ea typeface="Libre Baskerville" pitchFamily="34" charset="-122"/>
                <a:cs typeface="Libre Baskerville" pitchFamily="34" charset="-120"/>
              </a:rPr>
              <a:t>2</a:t>
            </a:r>
            <a:endParaRPr lang="en-US" sz="2200" dirty="0"/>
          </a:p>
        </p:txBody>
      </p:sp>
      <p:sp>
        <p:nvSpPr>
          <p:cNvPr id="10" name="Text 8"/>
          <p:cNvSpPr/>
          <p:nvPr/>
        </p:nvSpPr>
        <p:spPr>
          <a:xfrm>
            <a:off x="4189123" y="3491137"/>
            <a:ext cx="3212306"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Future Enhancements</a:t>
            </a:r>
            <a:endParaRPr lang="en-US" sz="2200" dirty="0"/>
          </a:p>
        </p:txBody>
      </p:sp>
      <p:sp>
        <p:nvSpPr>
          <p:cNvPr id="11" name="Text 9"/>
          <p:cNvSpPr/>
          <p:nvPr/>
        </p:nvSpPr>
        <p:spPr>
          <a:xfrm>
            <a:off x="4189123" y="3795399"/>
            <a:ext cx="10210799" cy="725805"/>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Real-time sentiment analysis for continuous updates.</a:t>
            </a:r>
          </a:p>
          <a:p>
            <a:pPr marL="285750" indent="-285750" algn="l">
              <a:lnSpc>
                <a:spcPts val="2850"/>
              </a:lnSpc>
              <a:buFont typeface="Arial" panose="020B0604020202020204" pitchFamily="34" charset="0"/>
              <a:buChar char="•"/>
            </a:pPr>
            <a:r>
              <a:rPr lang="en-IN" sz="1750" dirty="0">
                <a:latin typeface="Open Sans" panose="020B0606030504020204" pitchFamily="34" charset="0"/>
                <a:ea typeface="Open Sans" panose="020B0606030504020204" pitchFamily="34" charset="0"/>
                <a:cs typeface="Open Sans" panose="020B0606030504020204" pitchFamily="34" charset="0"/>
              </a:rPr>
              <a:t>Integration of advanced NLP models like </a:t>
            </a:r>
            <a:r>
              <a:rPr lang="en-IN" sz="1750" b="1" dirty="0">
                <a:latin typeface="Open Sans" panose="020B0606030504020204" pitchFamily="34" charset="0"/>
                <a:ea typeface="Open Sans" panose="020B0606030504020204" pitchFamily="34" charset="0"/>
                <a:cs typeface="Open Sans" panose="020B0606030504020204" pitchFamily="34" charset="0"/>
              </a:rPr>
              <a:t>BERT</a:t>
            </a:r>
            <a:r>
              <a:rPr lang="en-IN" sz="1750" dirty="0">
                <a:latin typeface="Open Sans" panose="020B0606030504020204" pitchFamily="34" charset="0"/>
                <a:ea typeface="Open Sans" panose="020B0606030504020204" pitchFamily="34" charset="0"/>
                <a:cs typeface="Open Sans" panose="020B0606030504020204" pitchFamily="34" charset="0"/>
              </a:rPr>
              <a:t> for better sentiment understanding.</a:t>
            </a:r>
            <a:endParaRPr lang="en-US" sz="1750" dirty="0">
              <a:latin typeface="Open Sans" panose="020B0606030504020204" pitchFamily="34" charset="0"/>
              <a:ea typeface="Open Sans" panose="020B0606030504020204" pitchFamily="34" charset="0"/>
              <a:cs typeface="Open Sans" panose="020B0606030504020204" pitchFamily="34" charset="0"/>
            </a:endParaRPr>
          </a:p>
          <a:p>
            <a:pPr marL="285750" indent="-285750" algn="l">
              <a:lnSpc>
                <a:spcPts val="28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Addition of macroeconomic indicators, global events, and financial reports for richer data input.</a:t>
            </a:r>
          </a:p>
        </p:txBody>
      </p:sp>
      <p:sp>
        <p:nvSpPr>
          <p:cNvPr id="12" name="Shape 10"/>
          <p:cNvSpPr/>
          <p:nvPr/>
        </p:nvSpPr>
        <p:spPr>
          <a:xfrm flipV="1">
            <a:off x="4423409" y="5166267"/>
            <a:ext cx="9299853" cy="48340"/>
          </a:xfrm>
          <a:prstGeom prst="roundRect">
            <a:avLst>
              <a:gd name="adj" fmla="val 223256"/>
            </a:avLst>
          </a:prstGeom>
          <a:solidFill>
            <a:srgbClr val="D0CED9"/>
          </a:solidFill>
          <a:ln/>
        </p:spPr>
        <p:txBody>
          <a:bodyPr/>
          <a:lstStyle/>
          <a:p>
            <a:endParaRPr lang="en-IN"/>
          </a:p>
        </p:txBody>
      </p:sp>
      <p:sp>
        <p:nvSpPr>
          <p:cNvPr id="13" name="Shape 11"/>
          <p:cNvSpPr/>
          <p:nvPr/>
        </p:nvSpPr>
        <p:spPr>
          <a:xfrm>
            <a:off x="790760" y="5362320"/>
            <a:ext cx="4807135" cy="1669852"/>
          </a:xfrm>
          <a:prstGeom prst="roundRect">
            <a:avLst>
              <a:gd name="adj" fmla="val 2038"/>
            </a:avLst>
          </a:prstGeom>
          <a:solidFill>
            <a:srgbClr val="EAE8F3"/>
          </a:solidFill>
          <a:ln/>
        </p:spPr>
        <p:txBody>
          <a:bodyPr/>
          <a:lstStyle/>
          <a:p>
            <a:endParaRPr lang="en-IN" dirty="0"/>
          </a:p>
        </p:txBody>
      </p:sp>
      <p:sp>
        <p:nvSpPr>
          <p:cNvPr id="14" name="Text 12"/>
          <p:cNvSpPr/>
          <p:nvPr/>
        </p:nvSpPr>
        <p:spPr>
          <a:xfrm>
            <a:off x="1020604" y="6252448"/>
            <a:ext cx="174665" cy="453509"/>
          </a:xfrm>
          <a:prstGeom prst="rect">
            <a:avLst/>
          </a:prstGeom>
          <a:noFill/>
          <a:ln/>
        </p:spPr>
        <p:txBody>
          <a:bodyPr wrap="none" lIns="0" tIns="0" rIns="0" bIns="0" rtlCol="0" anchor="t"/>
          <a:lstStyle/>
          <a:p>
            <a:pPr marL="0" indent="0" algn="ctr">
              <a:lnSpc>
                <a:spcPts val="3550"/>
              </a:lnSpc>
              <a:buNone/>
            </a:pPr>
            <a:r>
              <a:rPr lang="en-US" sz="2200" dirty="0">
                <a:solidFill>
                  <a:srgbClr val="49495A"/>
                </a:solidFill>
                <a:latin typeface="Libre Baskerville" pitchFamily="34" charset="0"/>
                <a:ea typeface="Libre Baskerville" pitchFamily="34" charset="-122"/>
                <a:cs typeface="Libre Baskerville" pitchFamily="34" charset="-120"/>
              </a:rPr>
              <a:t>3</a:t>
            </a:r>
            <a:endParaRPr lang="en-US" sz="2200" dirty="0"/>
          </a:p>
        </p:txBody>
      </p:sp>
      <p:sp>
        <p:nvSpPr>
          <p:cNvPr id="15" name="Text 13"/>
          <p:cNvSpPr/>
          <p:nvPr/>
        </p:nvSpPr>
        <p:spPr>
          <a:xfrm>
            <a:off x="5795276" y="536548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Next Steps</a:t>
            </a:r>
            <a:endParaRPr lang="en-US" sz="2200" dirty="0"/>
          </a:p>
        </p:txBody>
      </p:sp>
      <p:sp>
        <p:nvSpPr>
          <p:cNvPr id="16" name="Text 14"/>
          <p:cNvSpPr/>
          <p:nvPr/>
        </p:nvSpPr>
        <p:spPr>
          <a:xfrm>
            <a:off x="5795275" y="5753397"/>
            <a:ext cx="8565494" cy="725805"/>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solidFill>
                  <a:srgbClr val="49495A"/>
                </a:solidFill>
                <a:latin typeface="Open Sans" panose="020B0606030504020204" pitchFamily="34" charset="0"/>
                <a:ea typeface="Open Sans" panose="020B0606030504020204" pitchFamily="34" charset="0"/>
                <a:cs typeface="Open Sans" panose="020B0606030504020204" pitchFamily="34" charset="0"/>
              </a:rPr>
              <a:t>Integration of Sentiment and Time Series Analysis for more comprehensive predictions.</a:t>
            </a:r>
          </a:p>
          <a:p>
            <a:pPr marL="285750" indent="-285750" algn="l">
              <a:lnSpc>
                <a:spcPts val="28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Optimization of models through hyperparameter tuning and hybrid techniques.</a:t>
            </a:r>
          </a:p>
        </p:txBody>
      </p:sp>
      <p:pic>
        <p:nvPicPr>
          <p:cNvPr id="17" name="Picture 16">
            <a:extLst>
              <a:ext uri="{FF2B5EF4-FFF2-40B4-BE49-F238E27FC236}">
                <a16:creationId xmlns:a16="http://schemas.microsoft.com/office/drawing/2014/main" id="{F165F921-8D67-0EA8-D09D-5961B46AE0B5}"/>
              </a:ext>
            </a:extLst>
          </p:cNvPr>
          <p:cNvPicPr>
            <a:picLocks noChangeAspect="1"/>
          </p:cNvPicPr>
          <p:nvPr/>
        </p:nvPicPr>
        <p:blipFill>
          <a:blip r:embed="rId3"/>
          <a:srcRect l="65091" t="24439" r="15473" b="66801"/>
          <a:stretch/>
        </p:blipFill>
        <p:spPr>
          <a:xfrm>
            <a:off x="11786838" y="7508755"/>
            <a:ext cx="2843562" cy="7208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CE1A4-863D-E96E-C49F-296E6E411AF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792C7E5-0F74-2D95-AFE9-B411F1BC4BAD}"/>
              </a:ext>
            </a:extLst>
          </p:cNvPr>
          <p:cNvPicPr>
            <a:picLocks noChangeAspect="1"/>
          </p:cNvPicPr>
          <p:nvPr/>
        </p:nvPicPr>
        <p:blipFill>
          <a:blip r:embed="rId3"/>
          <a:stretch>
            <a:fillRect/>
          </a:stretch>
        </p:blipFill>
        <p:spPr>
          <a:xfrm rot="10800000" flipH="1">
            <a:off x="9144000" y="0"/>
            <a:ext cx="5486400" cy="8229600"/>
          </a:xfrm>
          <a:prstGeom prst="rect">
            <a:avLst/>
          </a:prstGeom>
        </p:spPr>
      </p:pic>
      <p:sp>
        <p:nvSpPr>
          <p:cNvPr id="3" name="Text 0">
            <a:extLst>
              <a:ext uri="{FF2B5EF4-FFF2-40B4-BE49-F238E27FC236}">
                <a16:creationId xmlns:a16="http://schemas.microsoft.com/office/drawing/2014/main" id="{FC097B55-E00D-255A-DE0A-876F0D87407F}"/>
              </a:ext>
            </a:extLst>
          </p:cNvPr>
          <p:cNvSpPr/>
          <p:nvPr/>
        </p:nvSpPr>
        <p:spPr>
          <a:xfrm>
            <a:off x="1460810" y="3051630"/>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403CCF"/>
                </a:solidFill>
                <a:latin typeface="Libre Baskerville" pitchFamily="34" charset="0"/>
              </a:rPr>
              <a:t>Thank You</a:t>
            </a:r>
            <a:endParaRPr lang="en-US" sz="4450" dirty="0"/>
          </a:p>
        </p:txBody>
      </p:sp>
      <p:sp>
        <p:nvSpPr>
          <p:cNvPr id="4" name="Text 1">
            <a:extLst>
              <a:ext uri="{FF2B5EF4-FFF2-40B4-BE49-F238E27FC236}">
                <a16:creationId xmlns:a16="http://schemas.microsoft.com/office/drawing/2014/main" id="{FB029DEA-2CBB-1E46-3DD9-F5A7B28D6A8B}"/>
              </a:ext>
            </a:extLst>
          </p:cNvPr>
          <p:cNvSpPr/>
          <p:nvPr/>
        </p:nvSpPr>
        <p:spPr>
          <a:xfrm>
            <a:off x="6280190" y="4477703"/>
            <a:ext cx="7556421"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7" name="Text 4">
            <a:extLst>
              <a:ext uri="{FF2B5EF4-FFF2-40B4-BE49-F238E27FC236}">
                <a16:creationId xmlns:a16="http://schemas.microsoft.com/office/drawing/2014/main" id="{CC904DBF-4C4F-B4AE-BDA6-D8F421C34ABD}"/>
              </a:ext>
            </a:extLst>
          </p:cNvPr>
          <p:cNvSpPr/>
          <p:nvPr/>
        </p:nvSpPr>
        <p:spPr>
          <a:xfrm>
            <a:off x="6280190" y="5821561"/>
            <a:ext cx="3156887" cy="396835"/>
          </a:xfrm>
          <a:prstGeom prst="rect">
            <a:avLst/>
          </a:prstGeom>
          <a:noFill/>
          <a:ln/>
        </p:spPr>
        <p:txBody>
          <a:bodyPr wrap="none" lIns="0" tIns="0" rIns="0" bIns="0" rtlCol="0" anchor="t"/>
          <a:lstStyle/>
          <a:p>
            <a:pPr marL="0" indent="0" algn="l">
              <a:lnSpc>
                <a:spcPts val="3100"/>
              </a:lnSpc>
              <a:buNone/>
            </a:pPr>
            <a:endParaRPr lang="en-US" sz="2200" b="1" dirty="0">
              <a:solidFill>
                <a:srgbClr val="49495A"/>
              </a:solidFill>
              <a:latin typeface="Open Sans Bold" pitchFamily="34" charset="0"/>
              <a:ea typeface="Open Sans Bold" pitchFamily="34" charset="-122"/>
              <a:cs typeface="Open Sans Bold" pitchFamily="34" charset="-120"/>
            </a:endParaRPr>
          </a:p>
        </p:txBody>
      </p:sp>
    </p:spTree>
    <p:extLst>
      <p:ext uri="{BB962C8B-B14F-4D97-AF65-F5344CB8AC3E}">
        <p14:creationId xmlns:p14="http://schemas.microsoft.com/office/powerpoint/2010/main" val="2481155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850" y="146586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Overview of Stock Market Prediction</a:t>
            </a:r>
            <a:endParaRPr lang="en-US" sz="4450" dirty="0"/>
          </a:p>
        </p:txBody>
      </p:sp>
      <p:sp>
        <p:nvSpPr>
          <p:cNvPr id="3" name="Text 1"/>
          <p:cNvSpPr/>
          <p:nvPr/>
        </p:nvSpPr>
        <p:spPr>
          <a:xfrm>
            <a:off x="793910" y="333386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Importance</a:t>
            </a:r>
            <a:endParaRPr lang="en-US" sz="2200" dirty="0"/>
          </a:p>
        </p:txBody>
      </p:sp>
      <p:sp>
        <p:nvSpPr>
          <p:cNvPr id="4" name="Text 2"/>
          <p:cNvSpPr/>
          <p:nvPr/>
        </p:nvSpPr>
        <p:spPr>
          <a:xfrm>
            <a:off x="793850" y="4125300"/>
            <a:ext cx="3978116" cy="1088708"/>
          </a:xfrm>
          <a:prstGeom prst="rect">
            <a:avLst/>
          </a:prstGeom>
          <a:noFill/>
          <a:ln/>
        </p:spPr>
        <p:txBody>
          <a:bodyPr wrap="square" lIns="0" tIns="0" rIns="0" bIns="0" rtlCol="0" anchor="t"/>
          <a:lstStyle/>
          <a:p>
            <a:pPr marL="0" indent="0">
              <a:lnSpc>
                <a:spcPts val="2850"/>
              </a:lnSpc>
              <a:buNone/>
            </a:pPr>
            <a:r>
              <a:rPr lang="en-US" sz="1750" dirty="0">
                <a:latin typeface="Open Sans" panose="020F0502020204030204" pitchFamily="34" charset="0"/>
                <a:ea typeface="Open Sans" panose="020F0502020204030204" pitchFamily="34" charset="0"/>
                <a:cs typeface="Open Sans" panose="020F0502020204030204" pitchFamily="34" charset="0"/>
              </a:rPr>
              <a:t>Predicting stock market trends is critical for investors aiming to make informed decisions. Accurate predictions can optimize buy and sell strategies, minimize financial risks, and maximize returns.</a:t>
            </a:r>
          </a:p>
        </p:txBody>
      </p:sp>
      <p:sp>
        <p:nvSpPr>
          <p:cNvPr id="5" name="Text 3"/>
          <p:cNvSpPr/>
          <p:nvPr/>
        </p:nvSpPr>
        <p:spPr>
          <a:xfrm>
            <a:off x="5332928" y="333386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Challenges</a:t>
            </a:r>
            <a:endParaRPr lang="en-US" sz="2200" dirty="0"/>
          </a:p>
        </p:txBody>
      </p:sp>
      <p:sp>
        <p:nvSpPr>
          <p:cNvPr id="6" name="Text 4"/>
          <p:cNvSpPr/>
          <p:nvPr/>
        </p:nvSpPr>
        <p:spPr>
          <a:xfrm>
            <a:off x="5332928" y="4125300"/>
            <a:ext cx="3978116" cy="1088708"/>
          </a:xfrm>
          <a:prstGeom prst="rect">
            <a:avLst/>
          </a:prstGeom>
          <a:noFill/>
          <a:ln/>
        </p:spPr>
        <p:txBody>
          <a:bodyPr wrap="square" lIns="0" tIns="0" rIns="0" bIns="0" rtlCol="0" anchor="t"/>
          <a:lstStyle/>
          <a:p>
            <a:pPr marL="0" indent="0">
              <a:lnSpc>
                <a:spcPts val="2850"/>
              </a:lnSpc>
              <a:buNone/>
            </a:pPr>
            <a:r>
              <a:rPr lang="en-US" sz="1750" dirty="0">
                <a:latin typeface="Open Sans" panose="020B0606030504020204" pitchFamily="34" charset="0"/>
                <a:ea typeface="Open Sans" panose="020B0606030504020204" pitchFamily="34" charset="0"/>
                <a:cs typeface="Open Sans" panose="020B0606030504020204" pitchFamily="34" charset="0"/>
              </a:rPr>
              <a:t>The stock market is highly volatile and influenced by various dynamic factors such as global events, market sentiment, and economic data, making prediction complex.</a:t>
            </a:r>
          </a:p>
        </p:txBody>
      </p:sp>
      <p:sp>
        <p:nvSpPr>
          <p:cNvPr id="7" name="Text 5"/>
          <p:cNvSpPr/>
          <p:nvPr/>
        </p:nvSpPr>
        <p:spPr>
          <a:xfrm>
            <a:off x="9871946" y="333386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Role of ML</a:t>
            </a:r>
            <a:endParaRPr lang="en-US" sz="2200" dirty="0"/>
          </a:p>
        </p:txBody>
      </p:sp>
      <p:sp>
        <p:nvSpPr>
          <p:cNvPr id="8" name="Text 6"/>
          <p:cNvSpPr/>
          <p:nvPr/>
        </p:nvSpPr>
        <p:spPr>
          <a:xfrm>
            <a:off x="9872006" y="4114800"/>
            <a:ext cx="3978116" cy="1088708"/>
          </a:xfrm>
          <a:prstGeom prst="rect">
            <a:avLst/>
          </a:prstGeom>
          <a:noFill/>
          <a:ln/>
        </p:spPr>
        <p:txBody>
          <a:bodyPr wrap="square" lIns="0" tIns="0" rIns="0" bIns="0" rtlCol="0" anchor="t"/>
          <a:lstStyle/>
          <a:p>
            <a:pPr marL="0" indent="0">
              <a:lnSpc>
                <a:spcPts val="2850"/>
              </a:lnSpc>
              <a:buNone/>
            </a:pPr>
            <a:r>
              <a:rPr lang="en-US" sz="1750" dirty="0">
                <a:latin typeface="Open Sans" panose="020B0606030504020204" pitchFamily="34" charset="0"/>
                <a:ea typeface="Open Sans" panose="020B0606030504020204" pitchFamily="34" charset="0"/>
                <a:cs typeface="Open Sans" panose="020B0606030504020204" pitchFamily="34" charset="0"/>
              </a:rPr>
              <a:t>Advanced ML techniques like </a:t>
            </a:r>
            <a:r>
              <a:rPr lang="en-US" sz="1750" b="1" dirty="0">
                <a:latin typeface="Open Sans" panose="020B0606030504020204" pitchFamily="34" charset="0"/>
                <a:ea typeface="Open Sans" panose="020B0606030504020204" pitchFamily="34" charset="0"/>
                <a:cs typeface="Open Sans" panose="020B0606030504020204" pitchFamily="34" charset="0"/>
              </a:rPr>
              <a:t>sentiment analysis</a:t>
            </a:r>
            <a:r>
              <a:rPr lang="en-US" sz="1750" dirty="0">
                <a:latin typeface="Open Sans" panose="020B0606030504020204" pitchFamily="34" charset="0"/>
                <a:ea typeface="Open Sans" panose="020B0606030504020204" pitchFamily="34" charset="0"/>
                <a:cs typeface="Open Sans" panose="020B0606030504020204" pitchFamily="34" charset="0"/>
              </a:rPr>
              <a:t> and </a:t>
            </a:r>
            <a:r>
              <a:rPr lang="en-US" sz="1750" b="1" dirty="0">
                <a:latin typeface="Open Sans" panose="020B0606030504020204" pitchFamily="34" charset="0"/>
                <a:ea typeface="Open Sans" panose="020B0606030504020204" pitchFamily="34" charset="0"/>
                <a:cs typeface="Open Sans" panose="020B0606030504020204" pitchFamily="34" charset="0"/>
              </a:rPr>
              <a:t>time series forecasting</a:t>
            </a:r>
            <a:r>
              <a:rPr lang="en-US" sz="1750" dirty="0">
                <a:latin typeface="Open Sans" panose="020B0606030504020204" pitchFamily="34" charset="0"/>
                <a:ea typeface="Open Sans" panose="020B0606030504020204" pitchFamily="34" charset="0"/>
                <a:cs typeface="Open Sans" panose="020B0606030504020204" pitchFamily="34" charset="0"/>
              </a:rPr>
              <a:t> offer a holistic way to address these challenges. Sentiment analysis interprets the qualitative mood of the market, while time series forecasting analyzes historical patterns for future predictions.</a:t>
            </a:r>
          </a:p>
        </p:txBody>
      </p:sp>
      <p:pic>
        <p:nvPicPr>
          <p:cNvPr id="9" name="Picture 8">
            <a:extLst>
              <a:ext uri="{FF2B5EF4-FFF2-40B4-BE49-F238E27FC236}">
                <a16:creationId xmlns:a16="http://schemas.microsoft.com/office/drawing/2014/main" id="{132A37B7-A16C-466A-B23C-D8F8E8BA1BAE}"/>
              </a:ext>
            </a:extLst>
          </p:cNvPr>
          <p:cNvPicPr>
            <a:picLocks noChangeAspect="1"/>
          </p:cNvPicPr>
          <p:nvPr/>
        </p:nvPicPr>
        <p:blipFill>
          <a:blip r:embed="rId3"/>
          <a:srcRect l="65091" t="24439" r="15473" b="66801"/>
          <a:stretch/>
        </p:blipFill>
        <p:spPr>
          <a:xfrm>
            <a:off x="11786838" y="7508755"/>
            <a:ext cx="2843562" cy="7208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26068"/>
          <a:stretch/>
        </p:blipFill>
        <p:spPr>
          <a:xfrm>
            <a:off x="10574214" y="0"/>
            <a:ext cx="4056185" cy="8229600"/>
          </a:xfrm>
          <a:prstGeom prst="rect">
            <a:avLst/>
          </a:prstGeom>
        </p:spPr>
      </p:pic>
      <p:sp>
        <p:nvSpPr>
          <p:cNvPr id="3" name="Text 0"/>
          <p:cNvSpPr/>
          <p:nvPr/>
        </p:nvSpPr>
        <p:spPr>
          <a:xfrm>
            <a:off x="793790" y="50961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Problem Statement</a:t>
            </a:r>
            <a:endParaRPr lang="en-US" sz="4450" dirty="0"/>
          </a:p>
        </p:txBody>
      </p:sp>
      <p:sp>
        <p:nvSpPr>
          <p:cNvPr id="4" name="Shape 1"/>
          <p:cNvSpPr/>
          <p:nvPr/>
        </p:nvSpPr>
        <p:spPr>
          <a:xfrm>
            <a:off x="793790" y="1325283"/>
            <a:ext cx="9504490" cy="1724111"/>
          </a:xfrm>
          <a:prstGeom prst="roundRect">
            <a:avLst>
              <a:gd name="adj" fmla="val 1425"/>
            </a:avLst>
          </a:prstGeom>
          <a:solidFill>
            <a:srgbClr val="EAE8F3"/>
          </a:solidFill>
          <a:ln/>
        </p:spPr>
        <p:txBody>
          <a:bodyPr/>
          <a:lstStyle/>
          <a:p>
            <a:endParaRPr lang="en-IN"/>
          </a:p>
        </p:txBody>
      </p:sp>
      <p:sp>
        <p:nvSpPr>
          <p:cNvPr id="5" name="Text 2"/>
          <p:cNvSpPr/>
          <p:nvPr/>
        </p:nvSpPr>
        <p:spPr>
          <a:xfrm>
            <a:off x="987386" y="1429975"/>
            <a:ext cx="2847023"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Investor Challenges</a:t>
            </a:r>
            <a:endParaRPr lang="en-US" sz="2200" dirty="0"/>
          </a:p>
        </p:txBody>
      </p:sp>
      <p:sp>
        <p:nvSpPr>
          <p:cNvPr id="6" name="Text 3"/>
          <p:cNvSpPr/>
          <p:nvPr/>
        </p:nvSpPr>
        <p:spPr>
          <a:xfrm>
            <a:off x="987385" y="1748778"/>
            <a:ext cx="9310895" cy="1740099"/>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175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Handling market volatility and rapid changes in stock prices.</a:t>
            </a:r>
          </a:p>
          <a:p>
            <a:pPr marL="285750" indent="-285750">
              <a:lnSpc>
                <a:spcPts val="2850"/>
              </a:lnSpc>
              <a:buFont typeface="Arial" panose="020B0604020202020204" pitchFamily="34" charset="0"/>
              <a:buChar char="•"/>
            </a:pPr>
            <a:r>
              <a:rPr lang="en-US" sz="175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Managing diverse portfolios effectively in unpredictable environments.</a:t>
            </a:r>
          </a:p>
          <a:p>
            <a:pPr marL="285750" indent="-285750">
              <a:lnSpc>
                <a:spcPts val="2850"/>
              </a:lnSpc>
              <a:buFont typeface="Arial" panose="020B0604020202020204" pitchFamily="34" charset="0"/>
              <a:buChar char="•"/>
            </a:pPr>
            <a:r>
              <a:rPr lang="en-US" sz="175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Interpreting vast amounts of textual and numerical data for decision-making.</a:t>
            </a:r>
          </a:p>
          <a:p>
            <a:pPr marL="0" indent="0">
              <a:lnSpc>
                <a:spcPts val="2850"/>
              </a:lnSpc>
              <a:buNone/>
            </a:pPr>
            <a:endParaRPr lang="en-US" sz="1750" dirty="0">
              <a:solidFill>
                <a:schemeClr val="bg2">
                  <a:lumMod val="25000"/>
                </a:schemeClr>
              </a:solidFill>
            </a:endParaRPr>
          </a:p>
        </p:txBody>
      </p:sp>
      <p:sp>
        <p:nvSpPr>
          <p:cNvPr id="7" name="Shape 4"/>
          <p:cNvSpPr/>
          <p:nvPr/>
        </p:nvSpPr>
        <p:spPr>
          <a:xfrm>
            <a:off x="793789" y="3252170"/>
            <a:ext cx="9504491" cy="1669852"/>
          </a:xfrm>
          <a:prstGeom prst="roundRect">
            <a:avLst>
              <a:gd name="adj" fmla="val 1425"/>
            </a:avLst>
          </a:prstGeom>
          <a:solidFill>
            <a:srgbClr val="EAE8F3"/>
          </a:solidFill>
          <a:ln/>
        </p:spPr>
        <p:txBody>
          <a:bodyPr/>
          <a:lstStyle/>
          <a:p>
            <a:endParaRPr lang="en-IN" dirty="0"/>
          </a:p>
        </p:txBody>
      </p:sp>
      <p:sp>
        <p:nvSpPr>
          <p:cNvPr id="8" name="Text 5"/>
          <p:cNvSpPr/>
          <p:nvPr/>
        </p:nvSpPr>
        <p:spPr>
          <a:xfrm>
            <a:off x="987384" y="3356837"/>
            <a:ext cx="5901095" cy="708660"/>
          </a:xfrm>
          <a:prstGeom prst="rect">
            <a:avLst/>
          </a:prstGeom>
          <a:noFill/>
          <a:ln/>
        </p:spPr>
        <p:txBody>
          <a:bodyPr wrap="squar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Limitations of Traditional Models</a:t>
            </a:r>
            <a:endParaRPr lang="en-US" sz="2200" dirty="0"/>
          </a:p>
        </p:txBody>
      </p:sp>
      <p:sp>
        <p:nvSpPr>
          <p:cNvPr id="9" name="Text 6"/>
          <p:cNvSpPr/>
          <p:nvPr/>
        </p:nvSpPr>
        <p:spPr>
          <a:xfrm>
            <a:off x="987386" y="3660944"/>
            <a:ext cx="9310894" cy="1088708"/>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1750" dirty="0">
                <a:solidFill>
                  <a:srgbClr val="49495A"/>
                </a:solidFill>
                <a:latin typeface="Open Sans" pitchFamily="34" charset="0"/>
                <a:ea typeface="Open Sans" pitchFamily="34" charset="-122"/>
                <a:cs typeface="Open Sans" pitchFamily="34" charset="-120"/>
              </a:rPr>
              <a:t>Most traditional models focus only on numerical data, neglecting the impact of  market sentiment.</a:t>
            </a:r>
          </a:p>
          <a:p>
            <a:pPr marL="285750" indent="-285750">
              <a:lnSpc>
                <a:spcPts val="2850"/>
              </a:lnSpc>
              <a:buFont typeface="Arial" panose="020B0604020202020204" pitchFamily="34" charset="0"/>
              <a:buChar char="•"/>
            </a:pPr>
            <a:r>
              <a:rPr lang="en-US" sz="1750" dirty="0">
                <a:solidFill>
                  <a:srgbClr val="49495A"/>
                </a:solidFill>
                <a:latin typeface="Open Sans" pitchFamily="34" charset="0"/>
                <a:ea typeface="Open Sans" pitchFamily="34" charset="-122"/>
                <a:cs typeface="Open Sans" pitchFamily="34" charset="-120"/>
              </a:rPr>
              <a:t>They fail to capture real-time market dynamics or qualitative factors influencing prices.</a:t>
            </a:r>
            <a:endParaRPr lang="en-US" sz="1750" dirty="0"/>
          </a:p>
        </p:txBody>
      </p:sp>
      <p:sp>
        <p:nvSpPr>
          <p:cNvPr id="10" name="Shape 7"/>
          <p:cNvSpPr/>
          <p:nvPr/>
        </p:nvSpPr>
        <p:spPr>
          <a:xfrm>
            <a:off x="793788" y="5127344"/>
            <a:ext cx="9504489" cy="2457487"/>
          </a:xfrm>
          <a:prstGeom prst="roundRect">
            <a:avLst>
              <a:gd name="adj" fmla="val 2038"/>
            </a:avLst>
          </a:prstGeom>
          <a:solidFill>
            <a:srgbClr val="EAE8F3"/>
          </a:solidFill>
          <a:ln/>
        </p:spPr>
        <p:txBody>
          <a:bodyPr/>
          <a:lstStyle/>
          <a:p>
            <a:endParaRPr lang="en-IN"/>
          </a:p>
        </p:txBody>
      </p:sp>
      <p:sp>
        <p:nvSpPr>
          <p:cNvPr id="11" name="Text 8"/>
          <p:cNvSpPr/>
          <p:nvPr/>
        </p:nvSpPr>
        <p:spPr>
          <a:xfrm>
            <a:off x="987384" y="522406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Proposed Solution</a:t>
            </a:r>
            <a:endParaRPr lang="en-US" sz="2200" dirty="0"/>
          </a:p>
        </p:txBody>
      </p:sp>
      <p:sp>
        <p:nvSpPr>
          <p:cNvPr id="12" name="Text 9"/>
          <p:cNvSpPr/>
          <p:nvPr/>
        </p:nvSpPr>
        <p:spPr>
          <a:xfrm>
            <a:off x="987385" y="5578398"/>
            <a:ext cx="9188245" cy="1143967"/>
          </a:xfrm>
          <a:prstGeom prst="rect">
            <a:avLst/>
          </a:prstGeom>
          <a:noFill/>
          <a:ln/>
        </p:spPr>
        <p:txBody>
          <a:bodyPr wrap="square" lIns="0" tIns="0" rIns="0" bIns="0" rtlCol="0" anchor="t"/>
          <a:lstStyle/>
          <a:p>
            <a:pPr marL="0" indent="0">
              <a:lnSpc>
                <a:spcPts val="2850"/>
              </a:lnSpc>
              <a:buNone/>
            </a:pPr>
            <a:r>
              <a:rPr lang="en-US" sz="1750" dirty="0">
                <a:latin typeface="Open Sans" panose="020B0606030504020204" pitchFamily="34" charset="0"/>
                <a:ea typeface="Open Sans" panose="020B0606030504020204" pitchFamily="34" charset="0"/>
                <a:cs typeface="Open Sans" panose="020B0606030504020204" pitchFamily="34" charset="0"/>
              </a:rPr>
              <a:t>Our solution employs </a:t>
            </a:r>
            <a:r>
              <a:rPr lang="en-US" sz="1750" b="1" dirty="0">
                <a:latin typeface="Open Sans" panose="020B0606030504020204" pitchFamily="34" charset="0"/>
                <a:ea typeface="Open Sans" panose="020B0606030504020204" pitchFamily="34" charset="0"/>
                <a:cs typeface="Open Sans" panose="020B0606030504020204" pitchFamily="34" charset="0"/>
              </a:rPr>
              <a:t>sentiment analysis</a:t>
            </a:r>
            <a:r>
              <a:rPr lang="en-US" sz="1750" dirty="0">
                <a:latin typeface="Open Sans" panose="020B0606030504020204" pitchFamily="34" charset="0"/>
                <a:ea typeface="Open Sans" panose="020B0606030504020204" pitchFamily="34" charset="0"/>
                <a:cs typeface="Open Sans" panose="020B0606030504020204" pitchFamily="34" charset="0"/>
              </a:rPr>
              <a:t> and </a:t>
            </a:r>
            <a:r>
              <a:rPr lang="en-US" sz="1750" b="1" dirty="0">
                <a:latin typeface="Open Sans" panose="020B0606030504020204" pitchFamily="34" charset="0"/>
                <a:ea typeface="Open Sans" panose="020B0606030504020204" pitchFamily="34" charset="0"/>
                <a:cs typeface="Open Sans" panose="020B0606030504020204" pitchFamily="34" charset="0"/>
              </a:rPr>
              <a:t>time series forecasting</a:t>
            </a:r>
            <a:r>
              <a:rPr lang="en-US" sz="1750" dirty="0">
                <a:latin typeface="Open Sans" panose="020B0606030504020204" pitchFamily="34" charset="0"/>
                <a:ea typeface="Open Sans" panose="020B0606030504020204" pitchFamily="34" charset="0"/>
                <a:cs typeface="Open Sans" panose="020B0606030504020204" pitchFamily="34" charset="0"/>
              </a:rPr>
              <a:t> as independent approaches to predict stock prices. Sentiment analysis focuses on capturing market mood through textual data, while time series forecasting uses historical numerical data to identify trends and patterns. These methods, when used in tandem, provide complementary insights to assist investors in making better decisions.</a:t>
            </a:r>
            <a:endParaRPr lang="en-US" sz="175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5436"/>
          <a:stretch/>
        </p:blipFill>
        <p:spPr>
          <a:xfrm>
            <a:off x="9442254" y="0"/>
            <a:ext cx="5188146" cy="8229600"/>
          </a:xfrm>
          <a:prstGeom prst="rect">
            <a:avLst/>
          </a:prstGeom>
        </p:spPr>
      </p:pic>
      <p:sp>
        <p:nvSpPr>
          <p:cNvPr id="3" name="Text 0"/>
          <p:cNvSpPr/>
          <p:nvPr/>
        </p:nvSpPr>
        <p:spPr>
          <a:xfrm>
            <a:off x="680442" y="48446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Methodology - Sentiment Analysis</a:t>
            </a:r>
            <a:endParaRPr lang="en-US" sz="4450" dirty="0"/>
          </a:p>
        </p:txBody>
      </p:sp>
      <p:sp>
        <p:nvSpPr>
          <p:cNvPr id="4" name="Shape 1"/>
          <p:cNvSpPr/>
          <p:nvPr/>
        </p:nvSpPr>
        <p:spPr>
          <a:xfrm>
            <a:off x="689015" y="2072164"/>
            <a:ext cx="510302" cy="510302"/>
          </a:xfrm>
          <a:prstGeom prst="roundRect">
            <a:avLst>
              <a:gd name="adj" fmla="val 6667"/>
            </a:avLst>
          </a:prstGeom>
          <a:solidFill>
            <a:srgbClr val="EAE8F3"/>
          </a:solidFill>
          <a:ln/>
        </p:spPr>
        <p:txBody>
          <a:bodyPr/>
          <a:lstStyle/>
          <a:p>
            <a:endParaRPr lang="en-IN"/>
          </a:p>
        </p:txBody>
      </p:sp>
      <p:sp>
        <p:nvSpPr>
          <p:cNvPr id="5" name="Text 2"/>
          <p:cNvSpPr/>
          <p:nvPr/>
        </p:nvSpPr>
        <p:spPr>
          <a:xfrm>
            <a:off x="868263" y="2224384"/>
            <a:ext cx="151805" cy="340281"/>
          </a:xfrm>
          <a:prstGeom prst="rect">
            <a:avLst/>
          </a:prstGeom>
          <a:noFill/>
          <a:ln/>
        </p:spPr>
        <p:txBody>
          <a:bodyPr wrap="none" lIns="0" tIns="0" rIns="0" bIns="0" rtlCol="0" anchor="t"/>
          <a:lstStyle/>
          <a:p>
            <a:pPr marL="0" indent="0" algn="ctr">
              <a:lnSpc>
                <a:spcPts val="2650"/>
              </a:lnSpc>
              <a:buNone/>
            </a:pPr>
            <a:r>
              <a:rPr lang="en-US" sz="2650" dirty="0">
                <a:solidFill>
                  <a:srgbClr val="49495A"/>
                </a:solidFill>
                <a:latin typeface="Libre Baskerville" pitchFamily="34" charset="0"/>
                <a:ea typeface="Libre Baskerville" pitchFamily="34" charset="-122"/>
                <a:cs typeface="Libre Baskerville" pitchFamily="34" charset="-120"/>
              </a:rPr>
              <a:t>1</a:t>
            </a:r>
            <a:endParaRPr lang="en-US" sz="2650" dirty="0"/>
          </a:p>
        </p:txBody>
      </p:sp>
      <p:sp>
        <p:nvSpPr>
          <p:cNvPr id="6" name="Text 3"/>
          <p:cNvSpPr/>
          <p:nvPr/>
        </p:nvSpPr>
        <p:spPr>
          <a:xfrm>
            <a:off x="1427322" y="2056924"/>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Data Collection and Preprocessing</a:t>
            </a:r>
            <a:endParaRPr lang="en-US" sz="2200" dirty="0"/>
          </a:p>
        </p:txBody>
      </p:sp>
      <p:sp>
        <p:nvSpPr>
          <p:cNvPr id="7" name="Text 4"/>
          <p:cNvSpPr/>
          <p:nvPr/>
        </p:nvSpPr>
        <p:spPr>
          <a:xfrm>
            <a:off x="1427322" y="2842617"/>
            <a:ext cx="3086063" cy="1451610"/>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Textual data, such as news articles, was collected.</a:t>
            </a:r>
          </a:p>
          <a:p>
            <a:pPr marL="285750" indent="-285750">
              <a:lnSpc>
                <a:spcPts val="28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Preprocessing involved removing noise (stop words, punctuation, etc.) and normalizing text to prepare it for analysis.</a:t>
            </a:r>
          </a:p>
        </p:txBody>
      </p:sp>
      <p:sp>
        <p:nvSpPr>
          <p:cNvPr id="8" name="Shape 5"/>
          <p:cNvSpPr/>
          <p:nvPr/>
        </p:nvSpPr>
        <p:spPr>
          <a:xfrm>
            <a:off x="4790242" y="2072164"/>
            <a:ext cx="510302" cy="510302"/>
          </a:xfrm>
          <a:prstGeom prst="roundRect">
            <a:avLst>
              <a:gd name="adj" fmla="val 6667"/>
            </a:avLst>
          </a:prstGeom>
          <a:solidFill>
            <a:srgbClr val="EAE8F3"/>
          </a:solidFill>
          <a:ln/>
        </p:spPr>
        <p:txBody>
          <a:bodyPr/>
          <a:lstStyle/>
          <a:p>
            <a:endParaRPr lang="en-IN"/>
          </a:p>
        </p:txBody>
      </p:sp>
      <p:sp>
        <p:nvSpPr>
          <p:cNvPr id="9" name="Text 6"/>
          <p:cNvSpPr/>
          <p:nvPr/>
        </p:nvSpPr>
        <p:spPr>
          <a:xfrm>
            <a:off x="4940618" y="2157174"/>
            <a:ext cx="209550" cy="340281"/>
          </a:xfrm>
          <a:prstGeom prst="rect">
            <a:avLst/>
          </a:prstGeom>
          <a:noFill/>
          <a:ln/>
        </p:spPr>
        <p:txBody>
          <a:bodyPr wrap="none" lIns="0" tIns="0" rIns="0" bIns="0" rtlCol="0" anchor="t"/>
          <a:lstStyle/>
          <a:p>
            <a:pPr marL="0" indent="0" algn="ctr">
              <a:lnSpc>
                <a:spcPts val="2650"/>
              </a:lnSpc>
              <a:buNone/>
            </a:pPr>
            <a:r>
              <a:rPr lang="en-US" sz="2650" dirty="0">
                <a:solidFill>
                  <a:srgbClr val="49495A"/>
                </a:solidFill>
                <a:latin typeface="Libre Baskerville" pitchFamily="34" charset="0"/>
                <a:ea typeface="Libre Baskerville" pitchFamily="34" charset="-122"/>
                <a:cs typeface="Libre Baskerville" pitchFamily="34" charset="-120"/>
              </a:rPr>
              <a:t>2</a:t>
            </a:r>
            <a:endParaRPr lang="en-US" sz="2650" dirty="0"/>
          </a:p>
        </p:txBody>
      </p:sp>
      <p:sp>
        <p:nvSpPr>
          <p:cNvPr id="10" name="Text 7"/>
          <p:cNvSpPr/>
          <p:nvPr/>
        </p:nvSpPr>
        <p:spPr>
          <a:xfrm>
            <a:off x="5599212" y="2056924"/>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Bag of Words Model</a:t>
            </a:r>
            <a:endParaRPr lang="en-US" sz="2200" dirty="0"/>
          </a:p>
        </p:txBody>
      </p:sp>
      <p:sp>
        <p:nvSpPr>
          <p:cNvPr id="11" name="Text 8"/>
          <p:cNvSpPr/>
          <p:nvPr/>
        </p:nvSpPr>
        <p:spPr>
          <a:xfrm>
            <a:off x="5599212" y="2842617"/>
            <a:ext cx="3486173" cy="1451610"/>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The Bag of Words convert the text into numerical features.</a:t>
            </a:r>
          </a:p>
          <a:p>
            <a:pPr marL="285750" indent="-285750">
              <a:lnSpc>
                <a:spcPts val="28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A sparse matrix was created, where each row represented a document and each column represented a unique word from the vocabulary.</a:t>
            </a:r>
          </a:p>
        </p:txBody>
      </p:sp>
      <p:sp>
        <p:nvSpPr>
          <p:cNvPr id="12" name="Shape 9"/>
          <p:cNvSpPr/>
          <p:nvPr/>
        </p:nvSpPr>
        <p:spPr>
          <a:xfrm>
            <a:off x="793790" y="5902285"/>
            <a:ext cx="510302" cy="510302"/>
          </a:xfrm>
          <a:prstGeom prst="roundRect">
            <a:avLst>
              <a:gd name="adj" fmla="val 6667"/>
            </a:avLst>
          </a:prstGeom>
          <a:solidFill>
            <a:srgbClr val="EAE8F3"/>
          </a:solidFill>
          <a:ln/>
        </p:spPr>
        <p:txBody>
          <a:bodyPr/>
          <a:lstStyle/>
          <a:p>
            <a:endParaRPr lang="en-IN"/>
          </a:p>
        </p:txBody>
      </p:sp>
      <p:sp>
        <p:nvSpPr>
          <p:cNvPr id="13" name="Text 10"/>
          <p:cNvSpPr/>
          <p:nvPr/>
        </p:nvSpPr>
        <p:spPr>
          <a:xfrm>
            <a:off x="944166" y="5987296"/>
            <a:ext cx="209550" cy="340281"/>
          </a:xfrm>
          <a:prstGeom prst="rect">
            <a:avLst/>
          </a:prstGeom>
          <a:noFill/>
          <a:ln/>
        </p:spPr>
        <p:txBody>
          <a:bodyPr wrap="none" lIns="0" tIns="0" rIns="0" bIns="0" rtlCol="0" anchor="t"/>
          <a:lstStyle/>
          <a:p>
            <a:pPr marL="0" indent="0" algn="ctr">
              <a:lnSpc>
                <a:spcPts val="2650"/>
              </a:lnSpc>
              <a:buNone/>
            </a:pPr>
            <a:r>
              <a:rPr lang="en-US" sz="2650" dirty="0">
                <a:solidFill>
                  <a:srgbClr val="49495A"/>
                </a:solidFill>
                <a:latin typeface="Libre Baskerville" pitchFamily="34" charset="0"/>
                <a:ea typeface="Libre Baskerville" pitchFamily="34" charset="-122"/>
                <a:cs typeface="Libre Baskerville" pitchFamily="34" charset="-120"/>
              </a:rPr>
              <a:t>3</a:t>
            </a:r>
            <a:endParaRPr lang="en-US" sz="2650" dirty="0"/>
          </a:p>
        </p:txBody>
      </p:sp>
      <p:sp>
        <p:nvSpPr>
          <p:cNvPr id="14" name="Text 11"/>
          <p:cNvSpPr/>
          <p:nvPr/>
        </p:nvSpPr>
        <p:spPr>
          <a:xfrm>
            <a:off x="1530906" y="5902285"/>
            <a:ext cx="3657243"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Random Forest Classifier</a:t>
            </a:r>
            <a:endParaRPr lang="en-US" sz="2200" dirty="0"/>
          </a:p>
        </p:txBody>
      </p:sp>
      <p:sp>
        <p:nvSpPr>
          <p:cNvPr id="15" name="Text 12"/>
          <p:cNvSpPr/>
          <p:nvPr/>
        </p:nvSpPr>
        <p:spPr>
          <a:xfrm>
            <a:off x="1530906" y="6392704"/>
            <a:ext cx="7296571" cy="725805"/>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The sparse matrix was used to train a </a:t>
            </a:r>
            <a:r>
              <a:rPr lang="en-US" sz="1750" b="1" dirty="0">
                <a:latin typeface="Open Sans" panose="020B0606030504020204" pitchFamily="34" charset="0"/>
                <a:ea typeface="Open Sans" panose="020B0606030504020204" pitchFamily="34" charset="0"/>
                <a:cs typeface="Open Sans" panose="020B0606030504020204" pitchFamily="34" charset="0"/>
              </a:rPr>
              <a:t>Random Forest Classifier.</a:t>
            </a:r>
          </a:p>
          <a:p>
            <a:pPr marL="285750" indent="-285750">
              <a:lnSpc>
                <a:spcPts val="28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Accuracy and precision metrics were calculated to evaluate classifier performance.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52544"/>
            <a:ext cx="11424047"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Methodology - Time Series Forecasting</a:t>
            </a:r>
            <a:endParaRPr lang="en-US" sz="4450" dirty="0"/>
          </a:p>
        </p:txBody>
      </p:sp>
      <p:sp>
        <p:nvSpPr>
          <p:cNvPr id="3" name="Text 1"/>
          <p:cNvSpPr/>
          <p:nvPr/>
        </p:nvSpPr>
        <p:spPr>
          <a:xfrm>
            <a:off x="793790" y="179934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Data Source</a:t>
            </a:r>
            <a:endParaRPr lang="en-US" sz="2200" dirty="0"/>
          </a:p>
        </p:txBody>
      </p:sp>
      <p:sp>
        <p:nvSpPr>
          <p:cNvPr id="4" name="Text 2"/>
          <p:cNvSpPr/>
          <p:nvPr/>
        </p:nvSpPr>
        <p:spPr>
          <a:xfrm>
            <a:off x="793790" y="2321874"/>
            <a:ext cx="3978116" cy="725805"/>
          </a:xfrm>
          <a:prstGeom prst="rect">
            <a:avLst/>
          </a:prstGeom>
          <a:noFill/>
          <a:ln/>
        </p:spPr>
        <p:txBody>
          <a:bodyPr wrap="square" lIns="0" tIns="0" rIns="0" bIns="0" rtlCol="0" anchor="t"/>
          <a:lstStyle/>
          <a:p>
            <a:pPr marL="0" indent="0">
              <a:lnSpc>
                <a:spcPts val="2850"/>
              </a:lnSpc>
              <a:buNone/>
            </a:pPr>
            <a:r>
              <a:rPr lang="en-US" sz="1750" dirty="0">
                <a:latin typeface="Open Sans" panose="020B0606030504020204" pitchFamily="34" charset="0"/>
                <a:ea typeface="Open Sans" panose="020B0606030504020204" pitchFamily="34" charset="0"/>
                <a:cs typeface="Open Sans" panose="020B0606030504020204" pitchFamily="34" charset="0"/>
              </a:rPr>
              <a:t>Historical stock price data was retrieved using the </a:t>
            </a:r>
            <a:r>
              <a:rPr lang="en-US" sz="1750" b="1" dirty="0" err="1">
                <a:latin typeface="Open Sans" panose="020B0606030504020204" pitchFamily="34" charset="0"/>
                <a:ea typeface="Open Sans" panose="020B0606030504020204" pitchFamily="34" charset="0"/>
                <a:cs typeface="Open Sans" panose="020B0606030504020204" pitchFamily="34" charset="0"/>
              </a:rPr>
              <a:t>yfinance</a:t>
            </a:r>
            <a:r>
              <a:rPr lang="en-US" sz="1750" b="1" dirty="0">
                <a:latin typeface="Open Sans" panose="020B0606030504020204" pitchFamily="34" charset="0"/>
                <a:ea typeface="Open Sans" panose="020B0606030504020204" pitchFamily="34" charset="0"/>
                <a:cs typeface="Open Sans" panose="020B0606030504020204" pitchFamily="34" charset="0"/>
              </a:rPr>
              <a:t> API</a:t>
            </a:r>
            <a:r>
              <a:rPr lang="en-US" sz="1750" dirty="0">
                <a:latin typeface="Open Sans" panose="020B0606030504020204" pitchFamily="34" charset="0"/>
                <a:ea typeface="Open Sans" panose="020B0606030504020204" pitchFamily="34" charset="0"/>
                <a:cs typeface="Open Sans" panose="020B0606030504020204" pitchFamily="34" charset="0"/>
              </a:rPr>
              <a:t>, including information like closing prices, trading volume, and daily changes.</a:t>
            </a:r>
          </a:p>
        </p:txBody>
      </p:sp>
      <p:sp>
        <p:nvSpPr>
          <p:cNvPr id="5" name="Text 3"/>
          <p:cNvSpPr/>
          <p:nvPr/>
        </p:nvSpPr>
        <p:spPr>
          <a:xfrm>
            <a:off x="5332928" y="18050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LSTM Networks</a:t>
            </a:r>
            <a:endParaRPr lang="en-US" sz="2200" dirty="0"/>
          </a:p>
        </p:txBody>
      </p:sp>
      <p:sp>
        <p:nvSpPr>
          <p:cNvPr id="6" name="Text 4"/>
          <p:cNvSpPr/>
          <p:nvPr/>
        </p:nvSpPr>
        <p:spPr>
          <a:xfrm>
            <a:off x="5332928" y="2321874"/>
            <a:ext cx="3978116" cy="2777664"/>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Were used due to their capability to learn long-term dependencies in sequential data.</a:t>
            </a:r>
          </a:p>
          <a:p>
            <a:pPr marL="285750" indent="-285750">
              <a:lnSpc>
                <a:spcPts val="28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The model was trained on historical stock data to predict future price trends.</a:t>
            </a:r>
          </a:p>
          <a:p>
            <a:pPr marL="285750" indent="-285750">
              <a:lnSpc>
                <a:spcPts val="28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Training involved inputting sequences of past prices and optimizing the model to minimize errors.</a:t>
            </a:r>
          </a:p>
        </p:txBody>
      </p:sp>
      <p:sp>
        <p:nvSpPr>
          <p:cNvPr id="7" name="Text 5"/>
          <p:cNvSpPr/>
          <p:nvPr/>
        </p:nvSpPr>
        <p:spPr>
          <a:xfrm>
            <a:off x="9872066" y="179934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Evaluation Metric</a:t>
            </a:r>
            <a:endParaRPr lang="en-US" sz="2200" dirty="0"/>
          </a:p>
        </p:txBody>
      </p:sp>
      <p:sp>
        <p:nvSpPr>
          <p:cNvPr id="8" name="Text 6"/>
          <p:cNvSpPr/>
          <p:nvPr/>
        </p:nvSpPr>
        <p:spPr>
          <a:xfrm>
            <a:off x="9872067" y="2321874"/>
            <a:ext cx="3978116" cy="1088708"/>
          </a:xfrm>
          <a:prstGeom prst="rect">
            <a:avLst/>
          </a:prstGeom>
          <a:noFill/>
          <a:ln/>
        </p:spPr>
        <p:txBody>
          <a:bodyPr wrap="square" lIns="0" tIns="0" rIns="0" bIns="0" rtlCol="0" anchor="t"/>
          <a:lstStyle/>
          <a:p>
            <a:pPr marL="0" indent="0">
              <a:lnSpc>
                <a:spcPts val="2850"/>
              </a:lnSpc>
              <a:buNone/>
            </a:pPr>
            <a:r>
              <a:rPr lang="en-US" sz="1750" dirty="0">
                <a:latin typeface="Open Sans" panose="020B0606030504020204" pitchFamily="34" charset="0"/>
                <a:ea typeface="Open Sans" panose="020B0606030504020204" pitchFamily="34" charset="0"/>
                <a:cs typeface="Open Sans" panose="020B0606030504020204" pitchFamily="34" charset="0"/>
              </a:rPr>
              <a:t>The model’s accuracy was assessed using </a:t>
            </a:r>
            <a:r>
              <a:rPr lang="en-US" sz="1750" b="1" dirty="0">
                <a:latin typeface="Open Sans" panose="020B0606030504020204" pitchFamily="34" charset="0"/>
                <a:ea typeface="Open Sans" panose="020B0606030504020204" pitchFamily="34" charset="0"/>
                <a:cs typeface="Open Sans" panose="020B0606030504020204" pitchFamily="34" charset="0"/>
              </a:rPr>
              <a:t>Root Mean Square Error (RMSE)</a:t>
            </a:r>
            <a:r>
              <a:rPr lang="en-US" sz="1750" dirty="0">
                <a:latin typeface="Open Sans" panose="020B0606030504020204" pitchFamily="34" charset="0"/>
                <a:ea typeface="Open Sans" panose="020B0606030504020204" pitchFamily="34" charset="0"/>
                <a:cs typeface="Open Sans" panose="020B0606030504020204" pitchFamily="34" charset="0"/>
              </a:rPr>
              <a:t>, which measures the difference between predicted and actual values.</a:t>
            </a:r>
          </a:p>
        </p:txBody>
      </p:sp>
      <p:pic>
        <p:nvPicPr>
          <p:cNvPr id="10" name="Picture 9" descr="A screenshot of a computer&#10;&#10;Description automatically generated">
            <a:extLst>
              <a:ext uri="{FF2B5EF4-FFF2-40B4-BE49-F238E27FC236}">
                <a16:creationId xmlns:a16="http://schemas.microsoft.com/office/drawing/2014/main" id="{FB87A6BE-5A7B-B0CE-C172-2D92A1093B7B}"/>
              </a:ext>
            </a:extLst>
          </p:cNvPr>
          <p:cNvPicPr>
            <a:picLocks noChangeAspect="1"/>
          </p:cNvPicPr>
          <p:nvPr/>
        </p:nvPicPr>
        <p:blipFill rotWithShape="1">
          <a:blip r:embed="rId3"/>
          <a:srcRect l="42809" t="32491" r="42168" b="58086"/>
          <a:stretch/>
        </p:blipFill>
        <p:spPr bwMode="auto">
          <a:xfrm>
            <a:off x="9872067" y="4819019"/>
            <a:ext cx="3140929" cy="1108563"/>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2745F60-C8B7-068C-5F7F-FFAB01CBDF5E}"/>
              </a:ext>
            </a:extLst>
          </p:cNvPr>
          <p:cNvPicPr>
            <a:picLocks noChangeAspect="1"/>
          </p:cNvPicPr>
          <p:nvPr/>
        </p:nvPicPr>
        <p:blipFill>
          <a:blip r:embed="rId4"/>
          <a:srcRect l="65091" t="24439" r="15473" b="66801"/>
          <a:stretch/>
        </p:blipFill>
        <p:spPr>
          <a:xfrm>
            <a:off x="11786838" y="7508755"/>
            <a:ext cx="2843562" cy="720845"/>
          </a:xfrm>
          <a:prstGeom prst="rect">
            <a:avLst/>
          </a:prstGeom>
        </p:spPr>
      </p:pic>
      <p:pic>
        <p:nvPicPr>
          <p:cNvPr id="14" name="Picture 13">
            <a:extLst>
              <a:ext uri="{FF2B5EF4-FFF2-40B4-BE49-F238E27FC236}">
                <a16:creationId xmlns:a16="http://schemas.microsoft.com/office/drawing/2014/main" id="{89E2B108-3DE5-693B-5956-4CB33B97003F}"/>
              </a:ext>
            </a:extLst>
          </p:cNvPr>
          <p:cNvPicPr>
            <a:picLocks noChangeAspect="1"/>
          </p:cNvPicPr>
          <p:nvPr/>
        </p:nvPicPr>
        <p:blipFill>
          <a:blip r:embed="rId5"/>
          <a:stretch>
            <a:fillRect/>
          </a:stretch>
        </p:blipFill>
        <p:spPr>
          <a:xfrm>
            <a:off x="445178" y="4978148"/>
            <a:ext cx="4675339" cy="2904211"/>
          </a:xfrm>
          <a:prstGeom prst="rect">
            <a:avLst/>
          </a:prstGeom>
        </p:spPr>
      </p:pic>
      <p:sp>
        <p:nvSpPr>
          <p:cNvPr id="16" name="TextBox 15">
            <a:extLst>
              <a:ext uri="{FF2B5EF4-FFF2-40B4-BE49-F238E27FC236}">
                <a16:creationId xmlns:a16="http://schemas.microsoft.com/office/drawing/2014/main" id="{B6701905-B15A-5136-20BD-36B438F271E3}"/>
              </a:ext>
            </a:extLst>
          </p:cNvPr>
          <p:cNvSpPr txBox="1"/>
          <p:nvPr/>
        </p:nvSpPr>
        <p:spPr>
          <a:xfrm>
            <a:off x="1569123" y="4542338"/>
            <a:ext cx="7315200" cy="422423"/>
          </a:xfrm>
          <a:prstGeom prst="rect">
            <a:avLst/>
          </a:prstGeom>
          <a:noFill/>
        </p:spPr>
        <p:txBody>
          <a:bodyPr wrap="square">
            <a:spAutoFit/>
          </a:bodyPr>
          <a:lstStyle/>
          <a:p>
            <a:pPr marL="0" indent="0">
              <a:lnSpc>
                <a:spcPts val="2750"/>
              </a:lnSpc>
              <a:buNone/>
            </a:pPr>
            <a:r>
              <a:rPr lang="en-US" sz="1800" dirty="0">
                <a:solidFill>
                  <a:srgbClr val="403CCF"/>
                </a:solidFill>
                <a:latin typeface="Libre Baskerville" pitchFamily="34" charset="0"/>
                <a:ea typeface="Libre Baskerville" pitchFamily="34" charset="-122"/>
                <a:cs typeface="Libre Baskerville" pitchFamily="34" charset="-120"/>
              </a:rPr>
              <a:t>LSTM </a:t>
            </a:r>
            <a:r>
              <a:rPr lang="en-US" dirty="0">
                <a:solidFill>
                  <a:srgbClr val="403CCF"/>
                </a:solidFill>
                <a:latin typeface="Libre Baskerville" pitchFamily="34" charset="0"/>
                <a:ea typeface="Libre Baskerville" pitchFamily="34" charset="-122"/>
                <a:cs typeface="Libre Baskerville" pitchFamily="34" charset="-120"/>
              </a:rPr>
              <a:t>Architecture</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67824" y="402788"/>
            <a:ext cx="7594997" cy="1383030"/>
          </a:xfrm>
          <a:prstGeom prst="rect">
            <a:avLst/>
          </a:prstGeom>
          <a:noFill/>
          <a:ln/>
        </p:spPr>
        <p:txBody>
          <a:bodyPr wrap="square" lIns="0" tIns="0" rIns="0" bIns="0" rtlCol="0" anchor="t"/>
          <a:lstStyle/>
          <a:p>
            <a:pPr marL="0" indent="0">
              <a:lnSpc>
                <a:spcPts val="5400"/>
              </a:lnSpc>
              <a:buNone/>
            </a:pPr>
            <a:r>
              <a:rPr lang="en-US" sz="4350" dirty="0">
                <a:solidFill>
                  <a:srgbClr val="403CCF"/>
                </a:solidFill>
                <a:latin typeface="Libre Baskerville" pitchFamily="34" charset="0"/>
                <a:ea typeface="Libre Baskerville" pitchFamily="34" charset="-122"/>
                <a:cs typeface="Libre Baskerville" pitchFamily="34" charset="-120"/>
              </a:rPr>
              <a:t>Methodology - Deployment</a:t>
            </a:r>
            <a:endParaRPr lang="en-US" sz="4350" dirty="0"/>
          </a:p>
        </p:txBody>
      </p:sp>
      <p:pic>
        <p:nvPicPr>
          <p:cNvPr id="4" name="Image 1" descr="preencoded.png"/>
          <p:cNvPicPr>
            <a:picLocks noChangeAspect="1"/>
          </p:cNvPicPr>
          <p:nvPr/>
        </p:nvPicPr>
        <p:blipFill>
          <a:blip r:embed="rId4"/>
          <a:stretch>
            <a:fillRect/>
          </a:stretch>
        </p:blipFill>
        <p:spPr>
          <a:xfrm>
            <a:off x="5984320" y="1894284"/>
            <a:ext cx="553164" cy="553164"/>
          </a:xfrm>
          <a:prstGeom prst="rect">
            <a:avLst/>
          </a:prstGeom>
        </p:spPr>
      </p:pic>
      <p:sp>
        <p:nvSpPr>
          <p:cNvPr id="5" name="Text 1"/>
          <p:cNvSpPr/>
          <p:nvPr/>
        </p:nvSpPr>
        <p:spPr>
          <a:xfrm>
            <a:off x="5984320" y="2612826"/>
            <a:ext cx="2766179" cy="345638"/>
          </a:xfrm>
          <a:prstGeom prst="rect">
            <a:avLst/>
          </a:prstGeom>
          <a:noFill/>
          <a:ln/>
        </p:spPr>
        <p:txBody>
          <a:bodyPr wrap="none" lIns="0" tIns="0" rIns="0" bIns="0" rtlCol="0" anchor="t"/>
          <a:lstStyle/>
          <a:p>
            <a:pPr marL="0" indent="0" algn="l">
              <a:lnSpc>
                <a:spcPts val="2700"/>
              </a:lnSpc>
              <a:buNone/>
            </a:pPr>
            <a:r>
              <a:rPr lang="en-US" sz="2150" dirty="0">
                <a:solidFill>
                  <a:srgbClr val="49495A"/>
                </a:solidFill>
                <a:latin typeface="Libre Baskerville" pitchFamily="34" charset="0"/>
                <a:ea typeface="Libre Baskerville" pitchFamily="34" charset="-122"/>
                <a:cs typeface="Libre Baskerville" pitchFamily="34" charset="-120"/>
              </a:rPr>
              <a:t>Model Saving</a:t>
            </a:r>
            <a:endParaRPr lang="en-US" sz="2150" dirty="0"/>
          </a:p>
        </p:txBody>
      </p:sp>
      <p:sp>
        <p:nvSpPr>
          <p:cNvPr id="6" name="Text 2"/>
          <p:cNvSpPr/>
          <p:nvPr/>
        </p:nvSpPr>
        <p:spPr>
          <a:xfrm>
            <a:off x="5984320" y="3065340"/>
            <a:ext cx="3631525" cy="708184"/>
          </a:xfrm>
          <a:prstGeom prst="rect">
            <a:avLst/>
          </a:prstGeom>
          <a:noFill/>
          <a:ln/>
        </p:spPr>
        <p:txBody>
          <a:bodyPr wrap="square" lIns="0" tIns="0" rIns="0" bIns="0" rtlCol="0" anchor="t"/>
          <a:lstStyle/>
          <a:p>
            <a:pPr marL="0" indent="0" algn="l">
              <a:lnSpc>
                <a:spcPts val="2750"/>
              </a:lnSpc>
              <a:buNone/>
            </a:pPr>
            <a:r>
              <a:rPr lang="en-US" sz="1750" dirty="0">
                <a:latin typeface="Open Sans" panose="020B0606030504020204" pitchFamily="34" charset="0"/>
                <a:ea typeface="Open Sans" panose="020B0606030504020204" pitchFamily="34" charset="0"/>
                <a:cs typeface="Open Sans" panose="020B0606030504020204" pitchFamily="34" charset="0"/>
              </a:rPr>
              <a:t>The trained LSTM model was saved using appropriate serialization methods to enable seamless deployment in a .</a:t>
            </a:r>
            <a:r>
              <a:rPr lang="en-US" sz="1750" dirty="0" err="1">
                <a:latin typeface="Open Sans" panose="020B0606030504020204" pitchFamily="34" charset="0"/>
                <a:ea typeface="Open Sans" panose="020B0606030504020204" pitchFamily="34" charset="0"/>
                <a:cs typeface="Open Sans" panose="020B0606030504020204" pitchFamily="34" charset="0"/>
              </a:rPr>
              <a:t>keras</a:t>
            </a:r>
            <a:r>
              <a:rPr lang="en-US" sz="1750" dirty="0">
                <a:latin typeface="Open Sans" panose="020B0606030504020204" pitchFamily="34" charset="0"/>
                <a:ea typeface="Open Sans" panose="020B0606030504020204" pitchFamily="34" charset="0"/>
                <a:cs typeface="Open Sans" panose="020B0606030504020204" pitchFamily="34" charset="0"/>
              </a:rPr>
              <a:t> file.</a:t>
            </a:r>
          </a:p>
        </p:txBody>
      </p:sp>
      <p:pic>
        <p:nvPicPr>
          <p:cNvPr id="7" name="Image 2" descr="preencoded.png"/>
          <p:cNvPicPr>
            <a:picLocks noChangeAspect="1"/>
          </p:cNvPicPr>
          <p:nvPr/>
        </p:nvPicPr>
        <p:blipFill>
          <a:blip r:embed="rId5"/>
          <a:stretch>
            <a:fillRect/>
          </a:stretch>
        </p:blipFill>
        <p:spPr>
          <a:xfrm>
            <a:off x="9671090" y="1911507"/>
            <a:ext cx="553164" cy="553164"/>
          </a:xfrm>
          <a:prstGeom prst="rect">
            <a:avLst/>
          </a:prstGeom>
        </p:spPr>
      </p:pic>
      <p:sp>
        <p:nvSpPr>
          <p:cNvPr id="8" name="Text 3"/>
          <p:cNvSpPr/>
          <p:nvPr/>
        </p:nvSpPr>
        <p:spPr>
          <a:xfrm>
            <a:off x="9671090" y="2590360"/>
            <a:ext cx="2766179" cy="345638"/>
          </a:xfrm>
          <a:prstGeom prst="rect">
            <a:avLst/>
          </a:prstGeom>
          <a:noFill/>
          <a:ln/>
        </p:spPr>
        <p:txBody>
          <a:bodyPr wrap="none" lIns="0" tIns="0" rIns="0" bIns="0" rtlCol="0" anchor="t"/>
          <a:lstStyle/>
          <a:p>
            <a:pPr marL="0" indent="0" algn="l">
              <a:lnSpc>
                <a:spcPts val="2700"/>
              </a:lnSpc>
              <a:buNone/>
            </a:pPr>
            <a:r>
              <a:rPr lang="en-US" sz="2150" dirty="0">
                <a:solidFill>
                  <a:srgbClr val="49495A"/>
                </a:solidFill>
                <a:latin typeface="Libre Baskerville" pitchFamily="34" charset="0"/>
                <a:ea typeface="Libre Baskerville" pitchFamily="34" charset="-122"/>
                <a:cs typeface="Libre Baskerville" pitchFamily="34" charset="-120"/>
              </a:rPr>
              <a:t>Streamlit Interface</a:t>
            </a:r>
            <a:endParaRPr lang="en-US" sz="2150" dirty="0"/>
          </a:p>
        </p:txBody>
      </p:sp>
      <p:sp>
        <p:nvSpPr>
          <p:cNvPr id="9" name="Text 4"/>
          <p:cNvSpPr/>
          <p:nvPr/>
        </p:nvSpPr>
        <p:spPr>
          <a:xfrm>
            <a:off x="9671090" y="3052524"/>
            <a:ext cx="4795187" cy="1062276"/>
          </a:xfrm>
          <a:prstGeom prst="rect">
            <a:avLst/>
          </a:prstGeom>
          <a:noFill/>
          <a:ln/>
        </p:spPr>
        <p:txBody>
          <a:bodyPr wrap="square" lIns="0" tIns="0" rIns="0" bIns="0" rtlCol="0" anchor="t"/>
          <a:lstStyle/>
          <a:p>
            <a:pPr marL="285750" indent="-285750" algn="l">
              <a:lnSpc>
                <a:spcPts val="2750"/>
              </a:lnSpc>
              <a:buFont typeface="Arial" panose="020B0604020202020204" pitchFamily="34" charset="0"/>
              <a:buChar char="•"/>
            </a:pPr>
            <a:r>
              <a:rPr lang="en-US" sz="1750" dirty="0">
                <a:solidFill>
                  <a:srgbClr val="49495A"/>
                </a:solidFill>
                <a:latin typeface="Open Sans" panose="020B0606030504020204" pitchFamily="34" charset="0"/>
                <a:ea typeface="Open Sans" panose="020B0606030504020204" pitchFamily="34" charset="0"/>
                <a:cs typeface="Open Sans" panose="020B0606030504020204" pitchFamily="34" charset="0"/>
              </a:rPr>
              <a:t>A web application was built using </a:t>
            </a:r>
            <a:r>
              <a:rPr lang="en-US" sz="1750" dirty="0" err="1">
                <a:solidFill>
                  <a:srgbClr val="49495A"/>
                </a:solidFill>
                <a:latin typeface="Open Sans" panose="020B0606030504020204" pitchFamily="34" charset="0"/>
                <a:ea typeface="Open Sans" panose="020B0606030504020204" pitchFamily="34" charset="0"/>
                <a:cs typeface="Open Sans" panose="020B0606030504020204" pitchFamily="34" charset="0"/>
              </a:rPr>
              <a:t>Streamlit</a:t>
            </a:r>
            <a:r>
              <a:rPr lang="en-US" sz="1750" dirty="0">
                <a:solidFill>
                  <a:srgbClr val="49495A"/>
                </a:solidFill>
                <a:latin typeface="Open Sans" panose="020B0606030504020204" pitchFamily="34" charset="0"/>
                <a:ea typeface="Open Sans" panose="020B0606030504020204" pitchFamily="34" charset="0"/>
                <a:cs typeface="Open Sans" panose="020B0606030504020204" pitchFamily="34" charset="0"/>
              </a:rPr>
              <a:t>, providing users with an interactive interface to predict stock prices.</a:t>
            </a:r>
          </a:p>
          <a:p>
            <a:pPr marL="285750" indent="-285750" algn="l">
              <a:lnSpc>
                <a:spcPts val="27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Users can input stock tickers, and the app retrieves live data from </a:t>
            </a:r>
            <a:r>
              <a:rPr lang="en-US" sz="1750" dirty="0" err="1">
                <a:latin typeface="Open Sans" panose="020B0606030504020204" pitchFamily="34" charset="0"/>
                <a:ea typeface="Open Sans" panose="020B0606030504020204" pitchFamily="34" charset="0"/>
                <a:cs typeface="Open Sans" panose="020B0606030504020204" pitchFamily="34" charset="0"/>
              </a:rPr>
              <a:t>yfinance</a:t>
            </a:r>
            <a:r>
              <a:rPr lang="en-US" sz="1750" dirty="0">
                <a:latin typeface="Open Sans" panose="020B0606030504020204" pitchFamily="34" charset="0"/>
                <a:ea typeface="Open Sans" panose="020B0606030504020204" pitchFamily="34" charset="0"/>
                <a:cs typeface="Open Sans" panose="020B0606030504020204" pitchFamily="34" charset="0"/>
              </a:rPr>
              <a:t> to generate predictions.</a:t>
            </a:r>
          </a:p>
        </p:txBody>
      </p:sp>
      <p:pic>
        <p:nvPicPr>
          <p:cNvPr id="10" name="Image 3" descr="preencoded.png"/>
          <p:cNvPicPr>
            <a:picLocks noChangeAspect="1"/>
          </p:cNvPicPr>
          <p:nvPr/>
        </p:nvPicPr>
        <p:blipFill>
          <a:blip r:embed="rId6"/>
          <a:stretch>
            <a:fillRect/>
          </a:stretch>
        </p:blipFill>
        <p:spPr>
          <a:xfrm>
            <a:off x="5984320" y="5518969"/>
            <a:ext cx="553164" cy="553164"/>
          </a:xfrm>
          <a:prstGeom prst="rect">
            <a:avLst/>
          </a:prstGeom>
        </p:spPr>
      </p:pic>
      <p:sp>
        <p:nvSpPr>
          <p:cNvPr id="11" name="Text 5"/>
          <p:cNvSpPr/>
          <p:nvPr/>
        </p:nvSpPr>
        <p:spPr>
          <a:xfrm>
            <a:off x="5984319" y="6233719"/>
            <a:ext cx="2766179" cy="345638"/>
          </a:xfrm>
          <a:prstGeom prst="rect">
            <a:avLst/>
          </a:prstGeom>
          <a:noFill/>
          <a:ln/>
        </p:spPr>
        <p:txBody>
          <a:bodyPr wrap="none" lIns="0" tIns="0" rIns="0" bIns="0" rtlCol="0" anchor="t"/>
          <a:lstStyle/>
          <a:p>
            <a:pPr marL="0" indent="0" algn="l">
              <a:lnSpc>
                <a:spcPts val="2700"/>
              </a:lnSpc>
              <a:buNone/>
            </a:pPr>
            <a:r>
              <a:rPr lang="en-US" sz="2150" dirty="0">
                <a:solidFill>
                  <a:srgbClr val="49495A"/>
                </a:solidFill>
                <a:latin typeface="Libre Baskerville" pitchFamily="34" charset="0"/>
                <a:ea typeface="Libre Baskerville" pitchFamily="34" charset="-122"/>
                <a:cs typeface="Libre Baskerville" pitchFamily="34" charset="-120"/>
              </a:rPr>
              <a:t>User Features</a:t>
            </a:r>
            <a:endParaRPr lang="en-US" sz="2150" dirty="0"/>
          </a:p>
        </p:txBody>
      </p:sp>
      <p:sp>
        <p:nvSpPr>
          <p:cNvPr id="12" name="Text 6"/>
          <p:cNvSpPr/>
          <p:nvPr/>
        </p:nvSpPr>
        <p:spPr>
          <a:xfrm>
            <a:off x="5984319" y="6579357"/>
            <a:ext cx="7594997" cy="1062276"/>
          </a:xfrm>
          <a:prstGeom prst="rect">
            <a:avLst/>
          </a:prstGeom>
          <a:noFill/>
          <a:ln/>
        </p:spPr>
        <p:txBody>
          <a:bodyPr wrap="square" lIns="0" tIns="0" rIns="0" bIns="0" rtlCol="0" anchor="t"/>
          <a:lstStyle/>
          <a:p>
            <a:pPr marL="285750" indent="-285750" algn="l">
              <a:lnSpc>
                <a:spcPts val="27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Graphs comparing </a:t>
            </a:r>
            <a:r>
              <a:rPr lang="en-US" sz="1750" b="1" dirty="0">
                <a:latin typeface="Open Sans" panose="020B0606030504020204" pitchFamily="34" charset="0"/>
                <a:ea typeface="Open Sans" panose="020B0606030504020204" pitchFamily="34" charset="0"/>
                <a:cs typeface="Open Sans" panose="020B0606030504020204" pitchFamily="34" charset="0"/>
              </a:rPr>
              <a:t>predicted</a:t>
            </a:r>
            <a:r>
              <a:rPr lang="en-US" sz="1750" dirty="0">
                <a:latin typeface="Open Sans" panose="020B0606030504020204" pitchFamily="34" charset="0"/>
                <a:ea typeface="Open Sans" panose="020B0606030504020204" pitchFamily="34" charset="0"/>
                <a:cs typeface="Open Sans" panose="020B0606030504020204" pitchFamily="34" charset="0"/>
              </a:rPr>
              <a:t> and </a:t>
            </a:r>
            <a:r>
              <a:rPr lang="en-US" sz="1750" b="1" dirty="0">
                <a:latin typeface="Open Sans" panose="020B0606030504020204" pitchFamily="34" charset="0"/>
                <a:ea typeface="Open Sans" panose="020B0606030504020204" pitchFamily="34" charset="0"/>
                <a:cs typeface="Open Sans" panose="020B0606030504020204" pitchFamily="34" charset="0"/>
              </a:rPr>
              <a:t>actual</a:t>
            </a:r>
            <a:r>
              <a:rPr lang="en-US" sz="1750" dirty="0">
                <a:latin typeface="Open Sans" panose="020B0606030504020204" pitchFamily="34" charset="0"/>
                <a:ea typeface="Open Sans" panose="020B0606030504020204" pitchFamily="34" charset="0"/>
                <a:cs typeface="Open Sans" panose="020B0606030504020204" pitchFamily="34" charset="0"/>
              </a:rPr>
              <a:t> stock prices.</a:t>
            </a:r>
            <a:endParaRPr lang="en-US" sz="1750" dirty="0">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l">
              <a:lnSpc>
                <a:spcPts val="27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Simple and intuitive interface designed for investors and analysts.</a:t>
            </a:r>
          </a:p>
          <a:p>
            <a:pPr marL="285750" indent="-285750" algn="l">
              <a:lnSpc>
                <a:spcPts val="2750"/>
              </a:lnSpc>
              <a:buFont typeface="Arial" panose="020B0604020202020204" pitchFamily="34" charset="0"/>
              <a:buChar char="•"/>
            </a:pP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pic>
        <p:nvPicPr>
          <p:cNvPr id="13" name="Picture 12">
            <a:extLst>
              <a:ext uri="{FF2B5EF4-FFF2-40B4-BE49-F238E27FC236}">
                <a16:creationId xmlns:a16="http://schemas.microsoft.com/office/drawing/2014/main" id="{95B778B9-4F1C-D3E1-E901-31F0AAE467DA}"/>
              </a:ext>
            </a:extLst>
          </p:cNvPr>
          <p:cNvPicPr>
            <a:picLocks noChangeAspect="1"/>
          </p:cNvPicPr>
          <p:nvPr/>
        </p:nvPicPr>
        <p:blipFill>
          <a:blip r:embed="rId7"/>
          <a:srcRect l="65091" t="24439" r="15473" b="66801"/>
          <a:stretch/>
        </p:blipFill>
        <p:spPr>
          <a:xfrm>
            <a:off x="11786838" y="7508755"/>
            <a:ext cx="2843562" cy="720845"/>
          </a:xfrm>
          <a:prstGeom prst="rect">
            <a:avLst/>
          </a:prstGeom>
        </p:spPr>
      </p:pic>
      <p:pic>
        <p:nvPicPr>
          <p:cNvPr id="14" name="Picture 13">
            <a:extLst>
              <a:ext uri="{FF2B5EF4-FFF2-40B4-BE49-F238E27FC236}">
                <a16:creationId xmlns:a16="http://schemas.microsoft.com/office/drawing/2014/main" id="{CEB0F904-DFFC-2C97-D323-A7B452C21791}"/>
              </a:ext>
            </a:extLst>
          </p:cNvPr>
          <p:cNvPicPr>
            <a:picLocks noChangeAspect="1"/>
          </p:cNvPicPr>
          <p:nvPr/>
        </p:nvPicPr>
        <p:blipFill>
          <a:blip r:embed="rId8"/>
          <a:srcRect l="25480" t="22507" r="40139" b="5270"/>
          <a:stretch/>
        </p:blipFill>
        <p:spPr>
          <a:xfrm>
            <a:off x="0" y="0"/>
            <a:ext cx="54864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1723"/>
            <a:ext cx="5486400" cy="8229600"/>
          </a:xfrm>
          <a:prstGeom prst="rect">
            <a:avLst/>
          </a:prstGeom>
        </p:spPr>
      </p:pic>
      <p:sp>
        <p:nvSpPr>
          <p:cNvPr id="3" name="Text 0"/>
          <p:cNvSpPr/>
          <p:nvPr/>
        </p:nvSpPr>
        <p:spPr>
          <a:xfrm>
            <a:off x="6280190" y="610910"/>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Results - Sentiment Analysis</a:t>
            </a:r>
            <a:endParaRPr lang="en-US" sz="4450" dirty="0"/>
          </a:p>
        </p:txBody>
      </p:sp>
      <p:sp>
        <p:nvSpPr>
          <p:cNvPr id="4" name="Shape 1"/>
          <p:cNvSpPr/>
          <p:nvPr/>
        </p:nvSpPr>
        <p:spPr>
          <a:xfrm>
            <a:off x="6280190" y="2224028"/>
            <a:ext cx="396835" cy="396835"/>
          </a:xfrm>
          <a:prstGeom prst="roundRect">
            <a:avLst>
              <a:gd name="adj" fmla="val 8574"/>
            </a:avLst>
          </a:prstGeom>
          <a:solidFill>
            <a:srgbClr val="EAE8F3"/>
          </a:solidFill>
          <a:ln/>
        </p:spPr>
        <p:txBody>
          <a:bodyPr/>
          <a:lstStyle/>
          <a:p>
            <a:endParaRPr lang="en-IN"/>
          </a:p>
        </p:txBody>
      </p:sp>
      <p:sp>
        <p:nvSpPr>
          <p:cNvPr id="5" name="Text 2"/>
          <p:cNvSpPr/>
          <p:nvPr/>
        </p:nvSpPr>
        <p:spPr>
          <a:xfrm>
            <a:off x="6903839" y="224528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Classifier Accuracy</a:t>
            </a:r>
            <a:endParaRPr lang="en-US" sz="2200" dirty="0"/>
          </a:p>
        </p:txBody>
      </p:sp>
      <p:sp>
        <p:nvSpPr>
          <p:cNvPr id="6" name="Text 3"/>
          <p:cNvSpPr/>
          <p:nvPr/>
        </p:nvSpPr>
        <p:spPr>
          <a:xfrm>
            <a:off x="6903839" y="2735698"/>
            <a:ext cx="3041213" cy="1451610"/>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The Random Forest model achieved an accuracy of 87%, effectively categorizing sentiment.</a:t>
            </a:r>
            <a:endParaRPr lang="en-US" sz="1750" dirty="0"/>
          </a:p>
        </p:txBody>
      </p:sp>
      <p:sp>
        <p:nvSpPr>
          <p:cNvPr id="7" name="Shape 4"/>
          <p:cNvSpPr/>
          <p:nvPr/>
        </p:nvSpPr>
        <p:spPr>
          <a:xfrm>
            <a:off x="10155445" y="2245280"/>
            <a:ext cx="396835" cy="396835"/>
          </a:xfrm>
          <a:prstGeom prst="roundRect">
            <a:avLst>
              <a:gd name="adj" fmla="val 8574"/>
            </a:avLst>
          </a:prstGeom>
          <a:solidFill>
            <a:srgbClr val="EAE8F3"/>
          </a:solidFill>
          <a:ln/>
        </p:spPr>
        <p:txBody>
          <a:bodyPr/>
          <a:lstStyle/>
          <a:p>
            <a:endParaRPr lang="en-IN" dirty="0"/>
          </a:p>
        </p:txBody>
      </p:sp>
      <p:sp>
        <p:nvSpPr>
          <p:cNvPr id="8" name="Text 5"/>
          <p:cNvSpPr/>
          <p:nvPr/>
        </p:nvSpPr>
        <p:spPr>
          <a:xfrm>
            <a:off x="10795516" y="224528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Sentiment Trends</a:t>
            </a:r>
            <a:endParaRPr lang="en-US" sz="2200" dirty="0"/>
          </a:p>
        </p:txBody>
      </p:sp>
      <p:sp>
        <p:nvSpPr>
          <p:cNvPr id="9" name="Text 6"/>
          <p:cNvSpPr/>
          <p:nvPr/>
        </p:nvSpPr>
        <p:spPr>
          <a:xfrm>
            <a:off x="10795516" y="2816422"/>
            <a:ext cx="3365961" cy="1814513"/>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1750" dirty="0">
                <a:solidFill>
                  <a:srgbClr val="49495A"/>
                </a:solidFill>
                <a:latin typeface="Open Sans" pitchFamily="34" charset="0"/>
                <a:ea typeface="Open Sans" pitchFamily="34" charset="-122"/>
                <a:cs typeface="Open Sans" pitchFamily="34" charset="-120"/>
              </a:rPr>
              <a:t>Positive sentiment correlated with stock price increases.</a:t>
            </a:r>
          </a:p>
          <a:p>
            <a:pPr marL="285750" indent="-285750">
              <a:lnSpc>
                <a:spcPts val="2850"/>
              </a:lnSpc>
              <a:buFont typeface="Arial" panose="020B0604020202020204" pitchFamily="34" charset="0"/>
              <a:buChar char="•"/>
            </a:pPr>
            <a:r>
              <a:rPr lang="en-US" sz="1750" dirty="0">
                <a:solidFill>
                  <a:srgbClr val="49495A"/>
                </a:solidFill>
                <a:latin typeface="Open Sans" pitchFamily="34" charset="0"/>
                <a:ea typeface="Open Sans" pitchFamily="34" charset="-122"/>
                <a:cs typeface="Open Sans" pitchFamily="34" charset="-120"/>
              </a:rPr>
              <a:t>Negative sentiment often aligned with price declines, providing actionable insights for investors.</a:t>
            </a:r>
          </a:p>
          <a:p>
            <a:pPr marL="285750" indent="-285750">
              <a:lnSpc>
                <a:spcPts val="2850"/>
              </a:lnSpc>
              <a:buFont typeface="Arial" panose="020B0604020202020204" pitchFamily="34" charset="0"/>
              <a:buChar char="•"/>
            </a:pPr>
            <a:endParaRPr lang="en-US" sz="1750" dirty="0"/>
          </a:p>
        </p:txBody>
      </p:sp>
      <p:sp>
        <p:nvSpPr>
          <p:cNvPr id="10" name="Shape 7"/>
          <p:cNvSpPr/>
          <p:nvPr/>
        </p:nvSpPr>
        <p:spPr>
          <a:xfrm>
            <a:off x="6280190" y="5708154"/>
            <a:ext cx="396835" cy="396835"/>
          </a:xfrm>
          <a:prstGeom prst="roundRect">
            <a:avLst>
              <a:gd name="adj" fmla="val 8574"/>
            </a:avLst>
          </a:prstGeom>
          <a:solidFill>
            <a:srgbClr val="EAE8F3"/>
          </a:solidFill>
          <a:ln/>
        </p:spPr>
        <p:txBody>
          <a:bodyPr/>
          <a:lstStyle/>
          <a:p>
            <a:endParaRPr lang="en-IN" dirty="0"/>
          </a:p>
        </p:txBody>
      </p:sp>
      <p:sp>
        <p:nvSpPr>
          <p:cNvPr id="11" name="Text 8"/>
          <p:cNvSpPr/>
          <p:nvPr/>
        </p:nvSpPr>
        <p:spPr>
          <a:xfrm>
            <a:off x="6903839" y="572940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Key Impact</a:t>
            </a:r>
            <a:endParaRPr lang="en-US" sz="2200" dirty="0"/>
          </a:p>
        </p:txBody>
      </p:sp>
      <p:sp>
        <p:nvSpPr>
          <p:cNvPr id="12" name="Text 9"/>
          <p:cNvSpPr/>
          <p:nvPr/>
        </p:nvSpPr>
        <p:spPr>
          <a:xfrm>
            <a:off x="6903840" y="6104989"/>
            <a:ext cx="6932771" cy="725805"/>
          </a:xfrm>
          <a:prstGeom prst="rect">
            <a:avLst/>
          </a:prstGeom>
          <a:noFill/>
          <a:ln/>
        </p:spPr>
        <p:txBody>
          <a:bodyPr wrap="square" lIns="0" tIns="0" rIns="0" bIns="0" rtlCol="0" anchor="t"/>
          <a:lstStyle/>
          <a:p>
            <a:pPr marL="0" indent="0">
              <a:lnSpc>
                <a:spcPts val="2850"/>
              </a:lnSpc>
              <a:buNone/>
            </a:pPr>
            <a:r>
              <a:rPr lang="en-US" sz="1750" dirty="0">
                <a:latin typeface="Open Sans" panose="020B0606030504020204" pitchFamily="34" charset="0"/>
                <a:ea typeface="Open Sans" panose="020B0606030504020204" pitchFamily="34" charset="0"/>
                <a:cs typeface="Open Sans" panose="020B0606030504020204" pitchFamily="34" charset="0"/>
              </a:rPr>
              <a:t>Sentiment analysis enhanced the model’s ability to consider market mood alongside numerical data, improving overall prediction accuracy.</a:t>
            </a:r>
          </a:p>
        </p:txBody>
      </p:sp>
      <p:pic>
        <p:nvPicPr>
          <p:cNvPr id="14" name="Picture 13">
            <a:extLst>
              <a:ext uri="{FF2B5EF4-FFF2-40B4-BE49-F238E27FC236}">
                <a16:creationId xmlns:a16="http://schemas.microsoft.com/office/drawing/2014/main" id="{10E55279-6EF1-7897-9CF4-7C26754AF0F7}"/>
              </a:ext>
            </a:extLst>
          </p:cNvPr>
          <p:cNvPicPr>
            <a:picLocks noChangeAspect="1"/>
          </p:cNvPicPr>
          <p:nvPr/>
        </p:nvPicPr>
        <p:blipFill>
          <a:blip r:embed="rId4"/>
          <a:srcRect l="65091" t="24439" r="15473" b="66801"/>
          <a:stretch/>
        </p:blipFill>
        <p:spPr>
          <a:xfrm>
            <a:off x="11786838" y="7508755"/>
            <a:ext cx="2843562" cy="7208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308" y="54295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Results - Time Series Forecasting</a:t>
            </a:r>
            <a:endParaRPr lang="en-US" sz="4450" dirty="0"/>
          </a:p>
        </p:txBody>
      </p:sp>
      <p:sp>
        <p:nvSpPr>
          <p:cNvPr id="4" name="Shape 1"/>
          <p:cNvSpPr/>
          <p:nvPr/>
        </p:nvSpPr>
        <p:spPr>
          <a:xfrm>
            <a:off x="6280308" y="2274470"/>
            <a:ext cx="396835" cy="396835"/>
          </a:xfrm>
          <a:prstGeom prst="roundRect">
            <a:avLst>
              <a:gd name="adj" fmla="val 8574"/>
            </a:avLst>
          </a:prstGeom>
          <a:solidFill>
            <a:srgbClr val="EAE8F3"/>
          </a:solidFill>
          <a:ln/>
        </p:spPr>
        <p:txBody>
          <a:bodyPr/>
          <a:lstStyle/>
          <a:p>
            <a:endParaRPr lang="en-IN"/>
          </a:p>
        </p:txBody>
      </p:sp>
      <p:sp>
        <p:nvSpPr>
          <p:cNvPr id="5" name="Text 2"/>
          <p:cNvSpPr/>
          <p:nvPr/>
        </p:nvSpPr>
        <p:spPr>
          <a:xfrm>
            <a:off x="6903839" y="2316975"/>
            <a:ext cx="2892743"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LSTM Performance</a:t>
            </a:r>
            <a:endParaRPr lang="en-US" sz="2200" dirty="0"/>
          </a:p>
        </p:txBody>
      </p:sp>
      <p:sp>
        <p:nvSpPr>
          <p:cNvPr id="6" name="Text 3"/>
          <p:cNvSpPr/>
          <p:nvPr/>
        </p:nvSpPr>
        <p:spPr>
          <a:xfrm>
            <a:off x="6903840" y="2873959"/>
            <a:ext cx="3041213" cy="1451610"/>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The LSTM model achieved an RMSE of 2.9205, indicating strong predictive performance.</a:t>
            </a:r>
            <a:endParaRPr lang="en-US" sz="1750" dirty="0"/>
          </a:p>
        </p:txBody>
      </p:sp>
      <p:sp>
        <p:nvSpPr>
          <p:cNvPr id="7" name="Shape 4"/>
          <p:cNvSpPr/>
          <p:nvPr/>
        </p:nvSpPr>
        <p:spPr>
          <a:xfrm>
            <a:off x="10171867" y="2274470"/>
            <a:ext cx="396835" cy="396835"/>
          </a:xfrm>
          <a:prstGeom prst="roundRect">
            <a:avLst>
              <a:gd name="adj" fmla="val 8574"/>
            </a:avLst>
          </a:prstGeom>
          <a:solidFill>
            <a:srgbClr val="EAE8F3"/>
          </a:solidFill>
          <a:ln/>
        </p:spPr>
        <p:txBody>
          <a:bodyPr/>
          <a:lstStyle/>
          <a:p>
            <a:endParaRPr lang="en-IN"/>
          </a:p>
        </p:txBody>
      </p:sp>
      <p:sp>
        <p:nvSpPr>
          <p:cNvPr id="8" name="Text 5"/>
          <p:cNvSpPr/>
          <p:nvPr/>
        </p:nvSpPr>
        <p:spPr>
          <a:xfrm>
            <a:off x="10795516" y="231697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Visualization</a:t>
            </a:r>
            <a:endParaRPr lang="en-US" sz="2200" dirty="0"/>
          </a:p>
        </p:txBody>
      </p:sp>
      <p:sp>
        <p:nvSpPr>
          <p:cNvPr id="9" name="Text 6"/>
          <p:cNvSpPr/>
          <p:nvPr/>
        </p:nvSpPr>
        <p:spPr>
          <a:xfrm>
            <a:off x="10795516" y="2872201"/>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Graphs depicting actual vs. predicted prices showcased the model’s effectiveness.</a:t>
            </a:r>
            <a:endParaRPr lang="en-US" sz="1750" dirty="0"/>
          </a:p>
        </p:txBody>
      </p:sp>
      <p:pic>
        <p:nvPicPr>
          <p:cNvPr id="11" name="Picture 10">
            <a:extLst>
              <a:ext uri="{FF2B5EF4-FFF2-40B4-BE49-F238E27FC236}">
                <a16:creationId xmlns:a16="http://schemas.microsoft.com/office/drawing/2014/main" id="{52285DF1-721F-AE95-92C6-BD7AE053CB52}"/>
              </a:ext>
            </a:extLst>
          </p:cNvPr>
          <p:cNvPicPr>
            <a:picLocks noChangeAspect="1"/>
          </p:cNvPicPr>
          <p:nvPr/>
        </p:nvPicPr>
        <p:blipFill>
          <a:blip r:embed="rId4"/>
          <a:stretch>
            <a:fillRect/>
          </a:stretch>
        </p:blipFill>
        <p:spPr>
          <a:xfrm>
            <a:off x="5756374" y="4483136"/>
            <a:ext cx="8377357" cy="3444325"/>
          </a:xfrm>
          <a:prstGeom prst="rect">
            <a:avLst/>
          </a:prstGeom>
        </p:spPr>
      </p:pic>
      <p:pic>
        <p:nvPicPr>
          <p:cNvPr id="14" name="Picture 13">
            <a:extLst>
              <a:ext uri="{FF2B5EF4-FFF2-40B4-BE49-F238E27FC236}">
                <a16:creationId xmlns:a16="http://schemas.microsoft.com/office/drawing/2014/main" id="{AC9B7332-1BFE-100C-3BD0-6D4F1AC45DEB}"/>
              </a:ext>
            </a:extLst>
          </p:cNvPr>
          <p:cNvPicPr>
            <a:picLocks noChangeAspect="1"/>
          </p:cNvPicPr>
          <p:nvPr/>
        </p:nvPicPr>
        <p:blipFill>
          <a:blip r:embed="rId5"/>
          <a:srcRect l="65091" t="24439" r="15473" b="66801"/>
          <a:stretch/>
        </p:blipFill>
        <p:spPr>
          <a:xfrm>
            <a:off x="12467064" y="7805853"/>
            <a:ext cx="2163336" cy="4237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7214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Discussion</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3991094" y="2959179"/>
            <a:ext cx="126444" cy="453509"/>
          </a:xfrm>
          <a:prstGeom prst="rect">
            <a:avLst/>
          </a:prstGeom>
          <a:noFill/>
          <a:ln/>
        </p:spPr>
        <p:txBody>
          <a:bodyPr wrap="none" lIns="0" tIns="0" rIns="0" bIns="0" rtlCol="0" anchor="t"/>
          <a:lstStyle/>
          <a:p>
            <a:pPr marL="0" indent="0" algn="ctr">
              <a:lnSpc>
                <a:spcPts val="3550"/>
              </a:lnSpc>
              <a:buNone/>
            </a:pPr>
            <a:r>
              <a:rPr lang="en-US" sz="2200" dirty="0">
                <a:solidFill>
                  <a:srgbClr val="49495A"/>
                </a:solidFill>
                <a:latin typeface="Libre Baskerville" pitchFamily="34" charset="0"/>
                <a:ea typeface="Libre Baskerville" pitchFamily="34" charset="-122"/>
                <a:cs typeface="Libre Baskerville" pitchFamily="34" charset="-120"/>
              </a:rPr>
              <a:t>1</a:t>
            </a:r>
            <a:endParaRPr lang="en-US" sz="2200" dirty="0"/>
          </a:p>
        </p:txBody>
      </p:sp>
      <p:sp>
        <p:nvSpPr>
          <p:cNvPr id="5" name="Text 2"/>
          <p:cNvSpPr/>
          <p:nvPr/>
        </p:nvSpPr>
        <p:spPr>
          <a:xfrm>
            <a:off x="5357217" y="23613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Strengths</a:t>
            </a:r>
            <a:endParaRPr lang="en-US" sz="2200" dirty="0"/>
          </a:p>
        </p:txBody>
      </p:sp>
      <p:sp>
        <p:nvSpPr>
          <p:cNvPr id="6" name="Text 3"/>
          <p:cNvSpPr/>
          <p:nvPr/>
        </p:nvSpPr>
        <p:spPr>
          <a:xfrm>
            <a:off x="5357217" y="2851785"/>
            <a:ext cx="8252579" cy="725805"/>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Robust performance in volatile market conditions.</a:t>
            </a:r>
          </a:p>
          <a:p>
            <a:pPr marL="285750" indent="-285750" algn="l">
              <a:lnSpc>
                <a:spcPts val="28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User-friendly deployment enables practical usability.</a:t>
            </a:r>
          </a:p>
        </p:txBody>
      </p:sp>
      <p:sp>
        <p:nvSpPr>
          <p:cNvPr id="7" name="Shape 4"/>
          <p:cNvSpPr/>
          <p:nvPr/>
        </p:nvSpPr>
        <p:spPr>
          <a:xfrm>
            <a:off x="5187077" y="3817501"/>
            <a:ext cx="8592860" cy="15240"/>
          </a:xfrm>
          <a:prstGeom prst="roundRect">
            <a:avLst>
              <a:gd name="adj" fmla="val 223256"/>
            </a:avLst>
          </a:prstGeom>
          <a:solidFill>
            <a:srgbClr val="D0CED9"/>
          </a:solidFill>
          <a:ln/>
        </p:spPr>
        <p:txBody>
          <a:bodyPr/>
          <a:lstStyle/>
          <a:p>
            <a:endParaRPr lang="en-IN"/>
          </a:p>
        </p:txBody>
      </p:sp>
      <p:pic>
        <p:nvPicPr>
          <p:cNvPr id="8"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9" name="Text 5"/>
          <p:cNvSpPr/>
          <p:nvPr/>
        </p:nvSpPr>
        <p:spPr>
          <a:xfrm>
            <a:off x="3967043" y="4469249"/>
            <a:ext cx="174665" cy="453509"/>
          </a:xfrm>
          <a:prstGeom prst="rect">
            <a:avLst/>
          </a:prstGeom>
          <a:noFill/>
          <a:ln/>
        </p:spPr>
        <p:txBody>
          <a:bodyPr wrap="none" lIns="0" tIns="0" rIns="0" bIns="0" rtlCol="0" anchor="t"/>
          <a:lstStyle/>
          <a:p>
            <a:pPr marL="0" indent="0" algn="ctr">
              <a:lnSpc>
                <a:spcPts val="3550"/>
              </a:lnSpc>
              <a:buNone/>
            </a:pPr>
            <a:r>
              <a:rPr lang="en-US" sz="2200" dirty="0">
                <a:solidFill>
                  <a:srgbClr val="49495A"/>
                </a:solidFill>
                <a:latin typeface="Libre Baskerville" pitchFamily="34" charset="0"/>
                <a:ea typeface="Libre Baskerville" pitchFamily="34" charset="-122"/>
                <a:cs typeface="Libre Baskerville" pitchFamily="34" charset="-120"/>
              </a:rPr>
              <a:t>2</a:t>
            </a:r>
            <a:endParaRPr lang="en-US" sz="2200" dirty="0"/>
          </a:p>
        </p:txBody>
      </p:sp>
      <p:sp>
        <p:nvSpPr>
          <p:cNvPr id="10" name="Text 6"/>
          <p:cNvSpPr/>
          <p:nvPr/>
        </p:nvSpPr>
        <p:spPr>
          <a:xfrm>
            <a:off x="6433304" y="408789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Limitations</a:t>
            </a:r>
            <a:endParaRPr lang="en-US" sz="2200" dirty="0"/>
          </a:p>
        </p:txBody>
      </p:sp>
      <p:sp>
        <p:nvSpPr>
          <p:cNvPr id="11" name="Text 7"/>
          <p:cNvSpPr/>
          <p:nvPr/>
        </p:nvSpPr>
        <p:spPr>
          <a:xfrm>
            <a:off x="6433304" y="4578310"/>
            <a:ext cx="7176492" cy="725805"/>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Dependence on high-quality and timely sentiment data.</a:t>
            </a:r>
          </a:p>
          <a:p>
            <a:pPr marL="285750" indent="-285750" algn="l">
              <a:lnSpc>
                <a:spcPts val="28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Sensitivity to abrupt market events or anomalies.</a:t>
            </a:r>
          </a:p>
        </p:txBody>
      </p:sp>
      <p:sp>
        <p:nvSpPr>
          <p:cNvPr id="12" name="Shape 8"/>
          <p:cNvSpPr/>
          <p:nvPr/>
        </p:nvSpPr>
        <p:spPr>
          <a:xfrm>
            <a:off x="6263164" y="5544026"/>
            <a:ext cx="7516773" cy="15240"/>
          </a:xfrm>
          <a:prstGeom prst="roundRect">
            <a:avLst>
              <a:gd name="adj" fmla="val 223256"/>
            </a:avLst>
          </a:prstGeom>
          <a:solidFill>
            <a:srgbClr val="D0CED9"/>
          </a:solidFill>
          <a:ln/>
        </p:spPr>
        <p:txBody>
          <a:bodyPr/>
          <a:lstStyle/>
          <a:p>
            <a:endParaRPr lang="en-IN"/>
          </a:p>
        </p:txBody>
      </p:sp>
      <p:pic>
        <p:nvPicPr>
          <p:cNvPr id="13"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4" name="Text 9"/>
          <p:cNvSpPr/>
          <p:nvPr/>
        </p:nvSpPr>
        <p:spPr>
          <a:xfrm>
            <a:off x="3966924" y="6195774"/>
            <a:ext cx="174665" cy="453509"/>
          </a:xfrm>
          <a:prstGeom prst="rect">
            <a:avLst/>
          </a:prstGeom>
          <a:noFill/>
          <a:ln/>
        </p:spPr>
        <p:txBody>
          <a:bodyPr wrap="none" lIns="0" tIns="0" rIns="0" bIns="0" rtlCol="0" anchor="t"/>
          <a:lstStyle/>
          <a:p>
            <a:pPr marL="0" indent="0" algn="ctr">
              <a:lnSpc>
                <a:spcPts val="3550"/>
              </a:lnSpc>
              <a:buNone/>
            </a:pPr>
            <a:r>
              <a:rPr lang="en-US" sz="2200" dirty="0">
                <a:solidFill>
                  <a:srgbClr val="49495A"/>
                </a:solidFill>
                <a:latin typeface="Libre Baskerville" pitchFamily="34" charset="0"/>
                <a:ea typeface="Libre Baskerville" pitchFamily="34" charset="-122"/>
                <a:cs typeface="Libre Baskerville" pitchFamily="34" charset="-120"/>
              </a:rPr>
              <a:t>3</a:t>
            </a:r>
            <a:endParaRPr lang="en-US" sz="2200" dirty="0"/>
          </a:p>
        </p:txBody>
      </p:sp>
      <p:sp>
        <p:nvSpPr>
          <p:cNvPr id="15" name="Text 10"/>
          <p:cNvSpPr/>
          <p:nvPr/>
        </p:nvSpPr>
        <p:spPr>
          <a:xfrm>
            <a:off x="7509272" y="5814417"/>
            <a:ext cx="3151703"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Comparative Analysis</a:t>
            </a:r>
            <a:endParaRPr lang="en-US" sz="2200" dirty="0"/>
          </a:p>
        </p:txBody>
      </p:sp>
      <p:sp>
        <p:nvSpPr>
          <p:cNvPr id="16" name="Text 11"/>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latin typeface="Open Sans" panose="020B0606030504020204" pitchFamily="34" charset="0"/>
                <a:ea typeface="Open Sans" panose="020B0606030504020204" pitchFamily="34" charset="0"/>
                <a:cs typeface="Open Sans" panose="020B0606030504020204" pitchFamily="34" charset="0"/>
              </a:rPr>
              <a:t>LSTM demonstrated superior performance compared to simpler models in both trend identification and accuracy.</a:t>
            </a:r>
          </a:p>
        </p:txBody>
      </p:sp>
      <p:pic>
        <p:nvPicPr>
          <p:cNvPr id="17" name="Picture 16">
            <a:extLst>
              <a:ext uri="{FF2B5EF4-FFF2-40B4-BE49-F238E27FC236}">
                <a16:creationId xmlns:a16="http://schemas.microsoft.com/office/drawing/2014/main" id="{0C3E27EB-325A-539B-CA8F-DC4330C16C7D}"/>
              </a:ext>
            </a:extLst>
          </p:cNvPr>
          <p:cNvPicPr>
            <a:picLocks noChangeAspect="1"/>
          </p:cNvPicPr>
          <p:nvPr/>
        </p:nvPicPr>
        <p:blipFill>
          <a:blip r:embed="rId6"/>
          <a:srcRect l="65091" t="24439" r="15473" b="66801"/>
          <a:stretch/>
        </p:blipFill>
        <p:spPr>
          <a:xfrm>
            <a:off x="11786838" y="7508755"/>
            <a:ext cx="2843562" cy="72084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143</TotalTime>
  <Words>815</Words>
  <Application>Microsoft Office PowerPoint</Application>
  <PresentationFormat>Custom</PresentationFormat>
  <Paragraphs>103</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Libre Baskerville</vt:lpstr>
      <vt:lpstr>Open Sans Bold</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Udi Gupta</cp:lastModifiedBy>
  <cp:revision>8</cp:revision>
  <dcterms:created xsi:type="dcterms:W3CDTF">2025-01-11T16:27:03Z</dcterms:created>
  <dcterms:modified xsi:type="dcterms:W3CDTF">2025-01-12T09:51:19Z</dcterms:modified>
</cp:coreProperties>
</file>